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mp4" ContentType="video/mp4"/>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93" r:id="rId6"/>
    <p:sldMasterId id="2147483722" r:id="rId7"/>
  </p:sldMasterIdLst>
  <p:notesMasterIdLst>
    <p:notesMasterId r:id="rId46"/>
  </p:notesMasterIdLst>
  <p:sldIdLst>
    <p:sldId id="256" r:id="rId8"/>
    <p:sldId id="276" r:id="rId9"/>
    <p:sldId id="306" r:id="rId10"/>
    <p:sldId id="277" r:id="rId11"/>
    <p:sldId id="278" r:id="rId12"/>
    <p:sldId id="279" r:id="rId13"/>
    <p:sldId id="280" r:id="rId14"/>
    <p:sldId id="281" r:id="rId15"/>
    <p:sldId id="282" r:id="rId16"/>
    <p:sldId id="283" r:id="rId17"/>
    <p:sldId id="284" r:id="rId18"/>
    <p:sldId id="285" r:id="rId19"/>
    <p:sldId id="307" r:id="rId20"/>
    <p:sldId id="286" r:id="rId21"/>
    <p:sldId id="287" r:id="rId22"/>
    <p:sldId id="309" r:id="rId23"/>
    <p:sldId id="310" r:id="rId24"/>
    <p:sldId id="311" r:id="rId25"/>
    <p:sldId id="288" r:id="rId26"/>
    <p:sldId id="312" r:id="rId27"/>
    <p:sldId id="313" r:id="rId28"/>
    <p:sldId id="290" r:id="rId29"/>
    <p:sldId id="308"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5" r:id="rId44"/>
    <p:sldId id="27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showGuides="1">
      <p:cViewPr varScale="1">
        <p:scale>
          <a:sx n="116" d="100"/>
          <a:sy n="116" d="100"/>
        </p:scale>
        <p:origin x="224" y="4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5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https://microsoft-my.sharepoint.com/personal/sumitk_microsoft_com/Documents/R/NewHDIPerfScaleWorksheet.xlsx" TargetMode="External"/><Relationship Id="rId5" Type="http://schemas.openxmlformats.org/officeDocument/2006/relationships/chartUserShapes" Target="../drawings/drawing1.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Data Size (TB)</c:v>
                </c:pt>
              </c:strCache>
            </c:strRef>
          </c:tx>
          <c:spPr>
            <a:solidFill>
              <a:schemeClr val="accent4">
                <a:shade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EF5E-47A1-BAB2-E898B7824BC6}"/>
              </c:ext>
            </c:extLst>
          </c:dPt>
          <c:dPt>
            <c:idx val="1"/>
            <c:invertIfNegative val="0"/>
            <c:bubble3D val="0"/>
            <c:extLst xmlns:c16r2="http://schemas.microsoft.com/office/drawing/2015/06/chart">
              <c:ext xmlns:c16="http://schemas.microsoft.com/office/drawing/2014/chart" uri="{C3380CC4-5D6E-409C-BE32-E72D297353CC}">
                <c16:uniqueId val="{00000001-EF5E-47A1-BAB2-E898B7824BC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Sheet1!$B$2:$B$3</c:f>
              <c:numCache>
                <c:formatCode>General</c:formatCode>
                <c:ptCount val="2"/>
                <c:pt idx="0">
                  <c:v>102.5</c:v>
                </c:pt>
                <c:pt idx="1">
                  <c:v>100.0</c:v>
                </c:pt>
              </c:numCache>
            </c:numRef>
          </c:val>
          <c:extLst xmlns:c16r2="http://schemas.microsoft.com/office/drawing/2015/06/chart">
            <c:ext xmlns:c16="http://schemas.microsoft.com/office/drawing/2014/chart" uri="{C3380CC4-5D6E-409C-BE32-E72D297353CC}">
              <c16:uniqueId val="{00000002-EF5E-47A1-BAB2-E898B7824BC6}"/>
            </c:ext>
          </c:extLst>
        </c:ser>
        <c:ser>
          <c:idx val="1"/>
          <c:order val="1"/>
          <c:tx>
            <c:strRef>
              <c:f>Sheet1!$C$1</c:f>
              <c:strCache>
                <c:ptCount val="1"/>
                <c:pt idx="0">
                  <c:v>Time (Min)</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Sheet1!$C$2:$C$3</c:f>
              <c:numCache>
                <c:formatCode>General</c:formatCode>
                <c:ptCount val="2"/>
                <c:pt idx="0">
                  <c:v>72.0</c:v>
                </c:pt>
                <c:pt idx="1">
                  <c:v>23.0</c:v>
                </c:pt>
              </c:numCache>
            </c:numRef>
          </c:val>
          <c:extLst xmlns:c16r2="http://schemas.microsoft.com/office/drawing/2015/06/chart">
            <c:ext xmlns:c16="http://schemas.microsoft.com/office/drawing/2014/chart" uri="{C3380CC4-5D6E-409C-BE32-E72D297353CC}">
              <c16:uniqueId val="{00000003-EF5E-47A1-BAB2-E898B7824BC6}"/>
            </c:ext>
          </c:extLst>
        </c:ser>
        <c:ser>
          <c:idx val="2"/>
          <c:order val="2"/>
          <c:tx>
            <c:strRef>
              <c:f>Sheet1!$D$1</c:f>
              <c:strCache>
                <c:ptCount val="1"/>
                <c:pt idx="0">
                  <c:v>Nodes</c:v>
                </c:pt>
              </c:strCache>
            </c:strRef>
          </c:tx>
          <c:spPr>
            <a:solidFill>
              <a:schemeClr val="accent4">
                <a:tint val="86000"/>
              </a:schemeClr>
            </a:solidFill>
            <a:ln>
              <a:noFill/>
            </a:ln>
            <a:effectLst/>
          </c:spPr>
          <c:invertIfNegative val="0"/>
          <c:dLbls>
            <c:dLbl>
              <c:idx val="0"/>
              <c:tx>
                <c:rich>
                  <a:bodyPr/>
                  <a:lstStyle/>
                  <a:p>
                    <a:fld id="{33EC7029-B64A-4D0B-AE28-0B67BD96426E}" type="VALUE">
                      <a:rPr lang="en-US" smtClean="0"/>
                      <a:pPr/>
                      <a:t>[VALUE]</a:t>
                    </a:fld>
                    <a:r>
                      <a:rPr lang="en-US"/>
                      <a:t>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EF5E-47A1-BAB2-E898B7824BC6}"/>
                </c:ext>
                <c:ext xmlns:c15="http://schemas.microsoft.com/office/drawing/2012/chart" uri="{CE6537A1-D6FC-4f65-9D91-7224C49458BB}">
                  <c15:dlblFieldTable/>
                  <c15:showDataLabelsRange val="0"/>
                </c:ext>
              </c:extLst>
            </c:dLbl>
            <c:dLbl>
              <c:idx val="1"/>
              <c:tx>
                <c:rich>
                  <a:bodyPr/>
                  <a:lstStyle/>
                  <a:p>
                    <a:r>
                      <a:rPr lang="en-US"/>
                      <a:t>206</a:t>
                    </a:r>
                    <a:endParaRPr lang="en-U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EF5E-47A1-BAB2-E898B7824BC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Sheet1!$D$2:$D$3</c:f>
              <c:numCache>
                <c:formatCode>General</c:formatCode>
                <c:ptCount val="2"/>
                <c:pt idx="0">
                  <c:v>210.0</c:v>
                </c:pt>
                <c:pt idx="1">
                  <c:v>20.6</c:v>
                </c:pt>
              </c:numCache>
            </c:numRef>
          </c:val>
          <c:extLst xmlns:c16r2="http://schemas.microsoft.com/office/drawing/2015/06/chart">
            <c:ext xmlns:c16="http://schemas.microsoft.com/office/drawing/2014/chart" uri="{C3380CC4-5D6E-409C-BE32-E72D297353CC}">
              <c16:uniqueId val="{00000006-EF5E-47A1-BAB2-E898B7824BC6}"/>
            </c:ext>
          </c:extLst>
        </c:ser>
        <c:ser>
          <c:idx val="3"/>
          <c:order val="3"/>
          <c:tx>
            <c:strRef>
              <c:f>Sheet1!$E$1</c:f>
              <c:strCache>
                <c:ptCount val="1"/>
                <c:pt idx="0">
                  <c:v>Cores</c:v>
                </c:pt>
              </c:strCache>
            </c:strRef>
          </c:tx>
          <c:spPr>
            <a:solidFill>
              <a:schemeClr val="accent4">
                <a:tint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7-EF5E-47A1-BAB2-E898B7824BC6}"/>
              </c:ext>
            </c:extLst>
          </c:dPt>
          <c:dPt>
            <c:idx val="1"/>
            <c:invertIfNegative val="0"/>
            <c:bubble3D val="0"/>
            <c:extLst xmlns:c16r2="http://schemas.microsoft.com/office/drawing/2015/06/chart">
              <c:ext xmlns:c16="http://schemas.microsoft.com/office/drawing/2014/chart" uri="{C3380CC4-5D6E-409C-BE32-E72D297353CC}">
                <c16:uniqueId val="{00000008-EF5E-47A1-BAB2-E898B7824BC6}"/>
              </c:ext>
            </c:extLst>
          </c:dPt>
          <c:dLbls>
            <c:dLbl>
              <c:idx val="0"/>
              <c:tx>
                <c:rich>
                  <a:bodyPr/>
                  <a:lstStyle/>
                  <a:p>
                    <a:r>
                      <a:rPr lang="en-US" dirty="0"/>
                      <a:t>50400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EF5E-47A1-BAB2-E898B7824BC6}"/>
                </c:ext>
                <c:ext xmlns:c15="http://schemas.microsoft.com/office/drawing/2012/chart" uri="{CE6537A1-D6FC-4f65-9D91-7224C49458BB}"/>
              </c:extLst>
            </c:dLbl>
            <c:dLbl>
              <c:idx val="1"/>
              <c:tx>
                <c:rich>
                  <a:bodyPr/>
                  <a:lstStyle/>
                  <a:p>
                    <a:r>
                      <a:rPr lang="en-US"/>
                      <a:t>6592</a:t>
                    </a:r>
                    <a:endParaRPr lang="en-U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EF5E-47A1-BAB2-E898B7824BC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Sheet1!$E$2:$E$3</c:f>
              <c:numCache>
                <c:formatCode>General</c:formatCode>
                <c:ptCount val="2"/>
                <c:pt idx="0">
                  <c:v>252.0</c:v>
                </c:pt>
                <c:pt idx="1">
                  <c:v>32.96</c:v>
                </c:pt>
              </c:numCache>
            </c:numRef>
          </c:val>
          <c:extLst xmlns:c16r2="http://schemas.microsoft.com/office/drawing/2015/06/chart">
            <c:ext xmlns:c16="http://schemas.microsoft.com/office/drawing/2014/chart" uri="{C3380CC4-5D6E-409C-BE32-E72D297353CC}">
              <c16:uniqueId val="{00000009-EF5E-47A1-BAB2-E898B7824BC6}"/>
            </c:ext>
          </c:extLst>
        </c:ser>
        <c:dLbls>
          <c:dLblPos val="outEnd"/>
          <c:showLegendKey val="0"/>
          <c:showVal val="1"/>
          <c:showCatName val="0"/>
          <c:showSerName val="0"/>
          <c:showPercent val="0"/>
          <c:showBubbleSize val="0"/>
        </c:dLbls>
        <c:gapWidth val="219"/>
        <c:overlap val="-27"/>
        <c:axId val="-667185584"/>
        <c:axId val="-667160480"/>
      </c:barChart>
      <c:catAx>
        <c:axId val="-667185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667160480"/>
        <c:crosses val="autoZero"/>
        <c:auto val="1"/>
        <c:lblAlgn val="ctr"/>
        <c:lblOffset val="100"/>
        <c:noMultiLvlLbl val="0"/>
      </c:catAx>
      <c:valAx>
        <c:axId val="-667160480"/>
        <c:scaling>
          <c:orientation val="minMax"/>
        </c:scaling>
        <c:delete val="1"/>
        <c:axPos val="l"/>
        <c:numFmt formatCode="General" sourceLinked="1"/>
        <c:majorTickMark val="out"/>
        <c:minorTickMark val="none"/>
        <c:tickLblPos val="nextTo"/>
        <c:crossAx val="-667185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i="0" baseline="0" dirty="0" err="1">
                <a:effectLst/>
              </a:rPr>
              <a:t>rxLogit</a:t>
            </a:r>
            <a:r>
              <a:rPr lang="en-US" sz="1800" b="1" i="0" baseline="0" dirty="0">
                <a:effectLst/>
              </a:rPr>
              <a:t> on a 100 node HDInsight cluster (airline dataset)</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567621410959994"/>
          <c:y val="0.122972533303812"/>
          <c:w val="0.882349033643522"/>
          <c:h val="0.738883641669183"/>
        </c:manualLayout>
      </c:layout>
      <c:scatterChart>
        <c:scatterStyle val="lineMarker"/>
        <c:varyColors val="0"/>
        <c:ser>
          <c:idx val="0"/>
          <c:order val="0"/>
          <c:tx>
            <c:strRef>
              <c:f>ScaleWithRows!$B$2</c:f>
              <c:strCache>
                <c:ptCount val="1"/>
                <c:pt idx="0">
                  <c:v>RxSpark_RxLogit_tmodel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ScaleWithRows!$B$3:$B$10</c:f>
              <c:numCache>
                <c:formatCode>General</c:formatCode>
                <c:ptCount val="8"/>
                <c:pt idx="0">
                  <c:v>227.297</c:v>
                </c:pt>
                <c:pt idx="1">
                  <c:v>267.861</c:v>
                </c:pt>
                <c:pt idx="2">
                  <c:v>364.3759999999999</c:v>
                </c:pt>
                <c:pt idx="3">
                  <c:v>427.48</c:v>
                </c:pt>
                <c:pt idx="4">
                  <c:v>560.1130000000001</c:v>
                </c:pt>
                <c:pt idx="5">
                  <c:v>762.778</c:v>
                </c:pt>
                <c:pt idx="6">
                  <c:v>1094.739</c:v>
                </c:pt>
                <c:pt idx="7">
                  <c:v>1715.718</c:v>
                </c:pt>
              </c:numCache>
            </c:numRef>
          </c:yVal>
          <c:smooth val="0"/>
          <c:extLst xmlns:c16r2="http://schemas.microsoft.com/office/drawing/2015/06/chart">
            <c:ext xmlns:c16="http://schemas.microsoft.com/office/drawing/2014/chart" uri="{C3380CC4-5D6E-409C-BE32-E72D297353CC}">
              <c16:uniqueId val="{00000000-8F5D-415C-A46F-2D8A2EB79530}"/>
            </c:ext>
          </c:extLst>
        </c:ser>
        <c:ser>
          <c:idx val="3"/>
          <c:order val="1"/>
          <c:tx>
            <c:strRef>
              <c:f>ScaleWithRows!$E$2</c:f>
              <c:strCache>
                <c:ptCount val="1"/>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ScaleWithRows!$E$3:$E$10</c:f>
              <c:numCache>
                <c:formatCode>General</c:formatCode>
                <c:ptCount val="8"/>
              </c:numCache>
            </c:numRef>
          </c:yVal>
          <c:smooth val="0"/>
          <c:extLst xmlns:c16r2="http://schemas.microsoft.com/office/drawing/2015/06/chart">
            <c:ext xmlns:c16="http://schemas.microsoft.com/office/drawing/2014/chart" uri="{C3380CC4-5D6E-409C-BE32-E72D297353CC}">
              <c16:uniqueId val="{00000001-8F5D-415C-A46F-2D8A2EB79530}"/>
            </c:ext>
          </c:extLst>
        </c:ser>
        <c:dLbls>
          <c:showLegendKey val="0"/>
          <c:showVal val="0"/>
          <c:showCatName val="0"/>
          <c:showSerName val="0"/>
          <c:showPercent val="0"/>
          <c:showBubbleSize val="0"/>
        </c:dLbls>
        <c:axId val="-663842624"/>
        <c:axId val="-660557232"/>
      </c:scatterChart>
      <c:valAx>
        <c:axId val="-6638426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0557232"/>
        <c:crosses val="autoZero"/>
        <c:crossBetween val="midCat"/>
        <c:dispUnits>
          <c:builtInUnit val="billion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66055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38426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faster than </a:t>
            </a:r>
            <a:r>
              <a:rPr lang="en-US" b="1" dirty="0"/>
              <a:t>MapReduce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51111111111111"/>
          <c:y val="0.194861111111111"/>
          <c:w val="0.824888888888889"/>
          <c:h val="0.720887649460484"/>
        </c:manualLayout>
      </c:layout>
      <c:scatterChart>
        <c:scatterStyle val="lineMarker"/>
        <c:varyColors val="0"/>
        <c:ser>
          <c:idx val="0"/>
          <c:order val="0"/>
          <c:tx>
            <c:strRef>
              <c:f>'Hadoop-MR-Local'!$B$15</c:f>
              <c:strCache>
                <c:ptCount val="1"/>
                <c:pt idx="0">
                  <c:v>TimesFasterThanMR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'Hadoop-MR-Local'!$A$22:$A$26</c:f>
              <c:numCache>
                <c:formatCode>General</c:formatCode>
                <c:ptCount val="5"/>
                <c:pt idx="0">
                  <c:v>5.0E7</c:v>
                </c:pt>
                <c:pt idx="1">
                  <c:v>1.0E8</c:v>
                </c:pt>
                <c:pt idx="2">
                  <c:v>2.0E8</c:v>
                </c:pt>
                <c:pt idx="3">
                  <c:v>5.0E8</c:v>
                </c:pt>
                <c:pt idx="4">
                  <c:v>1.0E9</c:v>
                </c:pt>
              </c:numCache>
            </c:numRef>
          </c:xVal>
          <c:yVal>
            <c:numRef>
              <c:f>'Hadoop-MR-Local'!$B$22:$B$26</c:f>
              <c:numCache>
                <c:formatCode>General</c:formatCode>
                <c:ptCount val="5"/>
                <c:pt idx="0">
                  <c:v>2.995494502334231</c:v>
                </c:pt>
                <c:pt idx="1">
                  <c:v>3.414710962478409</c:v>
                </c:pt>
                <c:pt idx="2">
                  <c:v>3.982385106753163</c:v>
                </c:pt>
                <c:pt idx="3">
                  <c:v>5.376789119839726</c:v>
                </c:pt>
                <c:pt idx="4">
                  <c:v>6.711697814091034</c:v>
                </c:pt>
              </c:numCache>
            </c:numRef>
          </c:yVal>
          <c:smooth val="0"/>
          <c:extLst xmlns:c16r2="http://schemas.microsoft.com/office/drawing/2015/06/chart">
            <c:ext xmlns:c16="http://schemas.microsoft.com/office/drawing/2014/chart" uri="{C3380CC4-5D6E-409C-BE32-E72D297353CC}">
              <c16:uniqueId val="{00000000-19FB-4ED5-9C04-67AB7933BF46}"/>
            </c:ext>
          </c:extLst>
        </c:ser>
        <c:dLbls>
          <c:showLegendKey val="0"/>
          <c:showVal val="0"/>
          <c:showCatName val="0"/>
          <c:showSerName val="0"/>
          <c:showPercent val="0"/>
          <c:showBubbleSize val="0"/>
        </c:dLbls>
        <c:axId val="-660443184"/>
        <c:axId val="-660435328"/>
      </c:scatterChart>
      <c:valAx>
        <c:axId val="-660443184"/>
        <c:scaling>
          <c:orientation val="minMax"/>
          <c:min val="5.0E7"/>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0435328"/>
        <c:crosses val="autoZero"/>
        <c:crossBetween val="midCat"/>
        <c:dispUnits>
          <c:builtInUnit val="billions"/>
        </c:dispUnits>
      </c:valAx>
      <c:valAx>
        <c:axId val="-660435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04431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a:t>
            </a:r>
            <a:r>
              <a:rPr lang="en-US" sz="1400" b="0" i="0" u="none" strike="noStrike" kern="1200" spc="0" baseline="0" dirty="0">
                <a:solidFill>
                  <a:srgbClr val="505050">
                    <a:lumMod val="65000"/>
                    <a:lumOff val="35000"/>
                  </a:srgbClr>
                </a:solidFill>
                <a:latin typeface="+mn-lt"/>
                <a:ea typeface="+mn-ea"/>
                <a:cs typeface="+mn-cs"/>
              </a:rPr>
              <a:t>faster</a:t>
            </a:r>
            <a:r>
              <a:rPr lang="en-US" dirty="0"/>
              <a:t> than </a:t>
            </a:r>
            <a:r>
              <a:rPr lang="en-US" b="1" dirty="0"/>
              <a:t>Local</a:t>
            </a:r>
            <a:r>
              <a:rPr lang="en-US" dirty="0"/>
              <a:t> CC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'Hadoop-MR-Local'!$C$15</c:f>
              <c:strCache>
                <c:ptCount val="1"/>
                <c:pt idx="0">
                  <c:v>TimesFasterThanLocal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'Hadoop-MR-Local'!$A$18:$A$23</c:f>
              <c:numCache>
                <c:formatCode>General</c:formatCode>
                <c:ptCount val="6"/>
                <c:pt idx="0">
                  <c:v>2.0E6</c:v>
                </c:pt>
                <c:pt idx="1">
                  <c:v>5.0E6</c:v>
                </c:pt>
                <c:pt idx="2">
                  <c:v>1.0E7</c:v>
                </c:pt>
                <c:pt idx="3">
                  <c:v>2.0E7</c:v>
                </c:pt>
                <c:pt idx="4">
                  <c:v>5.0E7</c:v>
                </c:pt>
                <c:pt idx="5">
                  <c:v>1.0E8</c:v>
                </c:pt>
              </c:numCache>
            </c:numRef>
          </c:xVal>
          <c:yVal>
            <c:numRef>
              <c:f>'Hadoop-MR-Local'!$C$18:$C$23</c:f>
              <c:numCache>
                <c:formatCode>General</c:formatCode>
                <c:ptCount val="6"/>
                <c:pt idx="0">
                  <c:v>1.410170454545454</c:v>
                </c:pt>
                <c:pt idx="1">
                  <c:v>4.10513529796648</c:v>
                </c:pt>
                <c:pt idx="2">
                  <c:v>8.09820013656802</c:v>
                </c:pt>
                <c:pt idx="3">
                  <c:v>13.52898440734097</c:v>
                </c:pt>
                <c:pt idx="4">
                  <c:v>23.49531715827717</c:v>
                </c:pt>
                <c:pt idx="5">
                  <c:v>36.14656940208004</c:v>
                </c:pt>
              </c:numCache>
            </c:numRef>
          </c:yVal>
          <c:smooth val="0"/>
          <c:extLst xmlns:c16r2="http://schemas.microsoft.com/office/drawing/2015/06/chart">
            <c:ext xmlns:c16="http://schemas.microsoft.com/office/drawing/2014/chart" uri="{C3380CC4-5D6E-409C-BE32-E72D297353CC}">
              <c16:uniqueId val="{00000000-E2E2-4702-A1A4-D3CB39D9F6A8}"/>
            </c:ext>
          </c:extLst>
        </c:ser>
        <c:dLbls>
          <c:showLegendKey val="0"/>
          <c:showVal val="0"/>
          <c:showCatName val="0"/>
          <c:showSerName val="0"/>
          <c:showPercent val="0"/>
          <c:showBubbleSize val="0"/>
        </c:dLbls>
        <c:axId val="-665539552"/>
        <c:axId val="-665531840"/>
      </c:scatterChart>
      <c:valAx>
        <c:axId val="-665539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5531840"/>
        <c:crosses val="autoZero"/>
        <c:crossBetween val="midCat"/>
        <c:dispUnits>
          <c:builtInUnit val="millions"/>
        </c:dispUnits>
      </c:valAx>
      <c:valAx>
        <c:axId val="-665531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55395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0.84252</cdr:x>
      <cdr:y>0.20275</cdr:y>
    </cdr:from>
    <cdr:to>
      <cdr:x>1</cdr:x>
      <cdr:y>0.31171</cdr:y>
    </cdr:to>
    <cdr:sp macro="" textlink="">
      <cdr:nvSpPr>
        <cdr:cNvPr id="2" name="TextBox 3"/>
        <cdr:cNvSpPr txBox="1"/>
      </cdr:nvSpPr>
      <cdr:spPr>
        <a:xfrm xmlns:a="http://schemas.openxmlformats.org/drawingml/2006/main">
          <a:off x="3478812" y="687273"/>
          <a:ext cx="650240"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rgbClr val="FF0000"/>
              </a:solidFill>
            </a:rPr>
            <a:t>7X</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6/13/17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6/13/17 10:00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6/13/17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391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6/13/17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5813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6/13/17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2395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6/13/17 10:00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726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6/13/17 10:01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8504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24</a:t>
            </a:fld>
            <a:endParaRPr lang="en-US" dirty="0"/>
          </a:p>
        </p:txBody>
      </p:sp>
    </p:spTree>
    <p:extLst>
      <p:ext uri="{BB962C8B-B14F-4D97-AF65-F5344CB8AC3E}">
        <p14:creationId xmlns:p14="http://schemas.microsoft.com/office/powerpoint/2010/main" val="6265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6/13/17 10:00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1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28</a:t>
            </a:fld>
            <a:endParaRPr lang="en-US" dirty="0">
              <a:solidFill>
                <a:prstClr val="black"/>
              </a:solidFill>
            </a:endParaRPr>
          </a:p>
        </p:txBody>
      </p:sp>
    </p:spTree>
    <p:extLst>
      <p:ext uri="{BB962C8B-B14F-4D97-AF65-F5344CB8AC3E}">
        <p14:creationId xmlns:p14="http://schemas.microsoft.com/office/powerpoint/2010/main" val="528715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29</a:t>
            </a:fld>
            <a:endParaRPr lang="en-US" dirty="0">
              <a:solidFill>
                <a:prstClr val="black"/>
              </a:solidFill>
            </a:endParaRPr>
          </a:p>
        </p:txBody>
      </p:sp>
    </p:spTree>
    <p:extLst>
      <p:ext uri="{BB962C8B-B14F-4D97-AF65-F5344CB8AC3E}">
        <p14:creationId xmlns:p14="http://schemas.microsoft.com/office/powerpoint/2010/main" val="3466450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r>
              <a:rPr lang="en-US" dirty="0">
                <a:latin typeface="Segoe UI Light" panose="020B0502040204020203" pitchFamily="34" charset="0"/>
                <a:cs typeface="Segoe UI Light" panose="020B0502040204020203" pitchFamily="34" charset="0"/>
              </a:rPr>
              <a:t>Major improvement over </a:t>
            </a:r>
            <a:r>
              <a:rPr lang="en-US" dirty="0" err="1">
                <a:latin typeface="Segoe UI Light" panose="020B0502040204020203" pitchFamily="34" charset="0"/>
                <a:cs typeface="Segoe UI Light" panose="020B0502040204020203" pitchFamily="34" charset="0"/>
              </a:rPr>
              <a:t>HadoopMR</a:t>
            </a:r>
            <a:r>
              <a:rPr lang="en-US" dirty="0">
                <a:latin typeface="Segoe UI Light" panose="020B0502040204020203" pitchFamily="34" charset="0"/>
                <a:cs typeface="Segoe UI Light" panose="020B0502040204020203" pitchFamily="34" charset="0"/>
              </a:rPr>
              <a:t>:</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pre-load text data into composite </a:t>
            </a:r>
            <a:r>
              <a:rPr lang="en-US" dirty="0" err="1">
                <a:latin typeface="Segoe UI Light" panose="020B0502040204020203" pitchFamily="34" charset="0"/>
                <a:cs typeface="Segoe UI Light" panose="020B0502040204020203" pitchFamily="34" charset="0"/>
              </a:rPr>
              <a:t>xdf</a:t>
            </a:r>
            <a:r>
              <a:rPr lang="en-US" dirty="0">
                <a:latin typeface="Segoe UI Light" panose="020B0502040204020203" pitchFamily="34" charset="0"/>
                <a:cs typeface="Segoe UI Light" panose="020B0502040204020203" pitchFamily="34" charset="0"/>
              </a:rPr>
              <a:t> for multi-iterations algorithm</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xdfs</a:t>
            </a:r>
            <a:r>
              <a:rPr lang="en-US" dirty="0">
                <a:latin typeface="Segoe UI Light" panose="020B0502040204020203" pitchFamily="34" charset="0"/>
                <a:cs typeface="Segoe UI Light" panose="020B0502040204020203" pitchFamily="34" charset="0"/>
              </a:rPr>
              <a:t> are loaded into RDD (in memory) which can be reused across all iterations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RDDs are repartitioned to gain better task assignment across all Spark executors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move .input and IRO files (</a:t>
            </a:r>
            <a:r>
              <a:rPr lang="en-US" dirty="0" err="1">
                <a:latin typeface="Segoe UI Light" panose="020B0502040204020203" pitchFamily="34" charset="0"/>
                <a:cs typeface="Segoe UI Light" panose="020B0502040204020203" pitchFamily="34" charset="0"/>
              </a:rPr>
              <a:t>BxlServer</a:t>
            </a:r>
            <a:r>
              <a:rPr lang="en-US" dirty="0">
                <a:latin typeface="Segoe UI Light" panose="020B0502040204020203" pitchFamily="34" charset="0"/>
                <a:cs typeface="Segoe UI Light" panose="020B0502040204020203" pitchFamily="34" charset="0"/>
              </a:rPr>
              <a:t> input and output) from HDFS to local FS to avoid HSFD write overwrite</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xdfd</a:t>
            </a:r>
            <a:r>
              <a:rPr lang="en-US" dirty="0">
                <a:latin typeface="Segoe UI Light" panose="020B0502040204020203" pitchFamily="34" charset="0"/>
                <a:cs typeface="Segoe UI Light" panose="020B0502040204020203" pitchFamily="34" charset="0"/>
              </a:rPr>
              <a:t> converted to RDDs and sent to executor along with metadata</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pick ups RDDs</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scala</a:t>
            </a:r>
            <a:r>
              <a:rPr lang="en-US" dirty="0">
                <a:latin typeface="Segoe UI Light" panose="020B0502040204020203" pitchFamily="34" charset="0"/>
                <a:cs typeface="Segoe UI Light" panose="020B0502040204020203" pitchFamily="34" charset="0"/>
              </a:rPr>
              <a:t> code saves RDD in </a:t>
            </a:r>
            <a:r>
              <a:rPr lang="en-US" dirty="0" err="1">
                <a:latin typeface="Segoe UI Light" panose="020B0502040204020203" pitchFamily="34" charset="0"/>
                <a:cs typeface="Segoe UI Light" panose="020B0502040204020203" pitchFamily="34" charset="0"/>
              </a:rPr>
              <a:t>tmpfs</a:t>
            </a:r>
            <a:r>
              <a:rPr lang="en-US" dirty="0">
                <a:latin typeface="Segoe UI Light" panose="020B0502040204020203" pitchFamily="34" charset="0"/>
                <a:cs typeface="Segoe UI Light" panose="020B0502040204020203" pitchFamily="34" charset="0"/>
              </a:rPr>
              <a:t> (volatile memory)</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reads in RDD and metadata and creates IRO1</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map will finish by saving to reduced local final result</a:t>
            </a: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30</a:t>
            </a:fld>
            <a:endParaRPr lang="en-US" dirty="0">
              <a:solidFill>
                <a:prstClr val="black"/>
              </a:solidFill>
            </a:endParaRPr>
          </a:p>
        </p:txBody>
      </p:sp>
    </p:spTree>
    <p:extLst>
      <p:ext uri="{BB962C8B-B14F-4D97-AF65-F5344CB8AC3E}">
        <p14:creationId xmlns:p14="http://schemas.microsoft.com/office/powerpoint/2010/main" val="264891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1008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31</a:t>
            </a:fld>
            <a:endParaRPr lang="en-US" dirty="0">
              <a:solidFill>
                <a:prstClr val="black"/>
              </a:solidFill>
            </a:endParaRPr>
          </a:p>
        </p:txBody>
      </p:sp>
    </p:spTree>
    <p:extLst>
      <p:ext uri="{BB962C8B-B14F-4D97-AF65-F5344CB8AC3E}">
        <p14:creationId xmlns:p14="http://schemas.microsoft.com/office/powerpoint/2010/main" val="3453676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3494" indent="-473494">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32</a:t>
            </a:fld>
            <a:endParaRPr lang="en-US" dirty="0"/>
          </a:p>
        </p:txBody>
      </p:sp>
    </p:spTree>
    <p:extLst>
      <p:ext uri="{BB962C8B-B14F-4D97-AF65-F5344CB8AC3E}">
        <p14:creationId xmlns:p14="http://schemas.microsoft.com/office/powerpoint/2010/main" val="158860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a:t>Objective</a:t>
            </a:r>
            <a:r>
              <a:rPr lang="en-US" sz="1200" b="0" u="none" dirty="0"/>
              <a:t>:</a:t>
            </a:r>
            <a:r>
              <a:rPr lang="en-US" sz="1200" b="0" u="none" baseline="0" dirty="0"/>
              <a:t> This slide highlights the importance of speed when data processing is needed.</a:t>
            </a:r>
            <a:endParaRPr lang="en-US" sz="1200" dirty="0"/>
          </a:p>
          <a:p>
            <a:endParaRPr lang="en-US" sz="1200" dirty="0"/>
          </a:p>
          <a:p>
            <a:r>
              <a:rPr lang="en-US" sz="1200" b="1" u="sng" dirty="0"/>
              <a:t>Talking</a:t>
            </a:r>
            <a:r>
              <a:rPr lang="en-US" sz="1200" b="1" u="sng" baseline="0" dirty="0"/>
              <a:t> points</a:t>
            </a:r>
            <a:r>
              <a:rPr lang="en-US" sz="1200" b="0" u="none" baseline="0" dirty="0"/>
              <a:t>:</a:t>
            </a:r>
          </a:p>
          <a:p>
            <a:pPr marL="274320" lvl="1" indent="-274320">
              <a:lnSpc>
                <a:spcPct val="90000"/>
              </a:lnSpc>
              <a:spcAft>
                <a:spcPts val="612"/>
              </a:spcAft>
              <a:buFont typeface="Arial" panose="020B0604020202020204" pitchFamily="34" charset="0"/>
              <a:buChar char="•"/>
            </a:pPr>
            <a:r>
              <a:rPr lang="en-US" sz="2856" dirty="0"/>
              <a:t>In iterative applications, the same data is accessed repeatedly, often in a sequence.</a:t>
            </a:r>
          </a:p>
          <a:p>
            <a:pPr marL="274320" lvl="1" indent="-274320">
              <a:lnSpc>
                <a:spcPct val="90000"/>
              </a:lnSpc>
              <a:spcAft>
                <a:spcPts val="612"/>
              </a:spcAft>
              <a:buFont typeface="Arial" panose="020B0604020202020204" pitchFamily="34" charset="0"/>
              <a:buChar char="•"/>
            </a:pPr>
            <a:r>
              <a:rPr lang="en-US" sz="2856" dirty="0"/>
              <a:t>Most machine learning algorithms and streaming applications (that maintain an aggregate state) are iterative in nature.</a:t>
            </a: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34681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34</a:t>
            </a:fld>
            <a:endParaRPr lang="en-US" dirty="0">
              <a:solidFill>
                <a:prstClr val="black"/>
              </a:solidFill>
            </a:endParaRPr>
          </a:p>
        </p:txBody>
      </p:sp>
    </p:spTree>
    <p:extLst>
      <p:ext uri="{BB962C8B-B14F-4D97-AF65-F5344CB8AC3E}">
        <p14:creationId xmlns:p14="http://schemas.microsoft.com/office/powerpoint/2010/main" val="3785915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6/13/17 10:00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989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6/13/17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7315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6/13/17 10:00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7</a:t>
            </a:fld>
            <a:endParaRPr lang="en-US" dirty="0">
              <a:solidFill>
                <a:prstClr val="black"/>
              </a:solidFill>
            </a:endParaRPr>
          </a:p>
        </p:txBody>
      </p:sp>
    </p:spTree>
    <p:extLst>
      <p:ext uri="{BB962C8B-B14F-4D97-AF65-F5344CB8AC3E}">
        <p14:creationId xmlns:p14="http://schemas.microsoft.com/office/powerpoint/2010/main" val="304754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94460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17873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10</a:t>
            </a:fld>
            <a:endParaRPr lang="en-US" dirty="0"/>
          </a:p>
        </p:txBody>
      </p:sp>
    </p:spTree>
    <p:extLst>
      <p:ext uri="{BB962C8B-B14F-4D97-AF65-F5344CB8AC3E}">
        <p14:creationId xmlns:p14="http://schemas.microsoft.com/office/powerpoint/2010/main" val="126917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6/13/17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21337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12</a:t>
            </a:fld>
            <a:endParaRPr lang="en-US"/>
          </a:p>
        </p:txBody>
      </p:sp>
    </p:spTree>
    <p:extLst>
      <p:ext uri="{BB962C8B-B14F-4D97-AF65-F5344CB8AC3E}">
        <p14:creationId xmlns:p14="http://schemas.microsoft.com/office/powerpoint/2010/main" val="274423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6/13/17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7417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8332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50439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4885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66675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5681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52406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373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9486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26889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124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836158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046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760762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2637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831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7557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992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17901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4902581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87773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03362118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0694613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913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3424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slideLayout" Target="../slideLayouts/slideLayout80.xml"/><Relationship Id="rId23" Type="http://schemas.openxmlformats.org/officeDocument/2006/relationships/slideLayout" Target="../slideLayouts/slideLayout81.xml"/><Relationship Id="rId24" Type="http://schemas.openxmlformats.org/officeDocument/2006/relationships/slideLayout" Target="../slideLayouts/slideLayout82.xml"/><Relationship Id="rId25" Type="http://schemas.openxmlformats.org/officeDocument/2006/relationships/slideLayout" Target="../slideLayouts/slideLayout83.xml"/><Relationship Id="rId26" Type="http://schemas.openxmlformats.org/officeDocument/2006/relationships/theme" Target="../theme/theme3.xml"/><Relationship Id="rId27" Type="http://schemas.openxmlformats.org/officeDocument/2006/relationships/image" Target="../media/image1.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9" r:id="rId27"/>
    <p:sldLayoutId id="2147483690" r:id="rId28"/>
    <p:sldLayoutId id="2147483691" r:id="rId29"/>
    <p:sldLayoutId id="2147483692"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06612334"/>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hyperlink" Target="https://github.com/rstudio/sparklyr/pull/72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19.png"/><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tags" Target="../tags/tag1.xml"/><Relationship Id="rId2"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3.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65.xml"/><Relationship Id="rId8" Type="http://schemas.openxmlformats.org/officeDocument/2006/relationships/notesSlide" Target="../notesSlides/notesSlide15.xml"/><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customXml" Target="../../customXml/item4.xml"/><Relationship Id="rId2" Type="http://schemas.openxmlformats.org/officeDocument/2006/relationships/tags" Target="../tags/tag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2.wdp"/><Relationship Id="rId5" Type="http://schemas.openxmlformats.org/officeDocument/2006/relationships/image" Target="../media/image30.png"/><Relationship Id="rId1" Type="http://schemas.openxmlformats.org/officeDocument/2006/relationships/slideLayout" Target="../slideLayouts/slideLayout8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83.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6.png"/><Relationship Id="rId5" Type="http://schemas.openxmlformats.org/officeDocument/2006/relationships/hyperlink" Target="http://databricks.com/blog/2014/10/10/spark-petabyte-sort.html" TargetMode="External"/><Relationship Id="rId1" Type="http://schemas.openxmlformats.org/officeDocument/2006/relationships/slideLayout" Target="../slideLayouts/slideLayout65.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chart" Target="../charts/chart2.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65.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5.png"/><Relationship Id="rId1" Type="http://schemas.openxmlformats.org/officeDocument/2006/relationships/customXml" Target="../../customXml/item1.xml"/><Relationship Id="rId2"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Microsoft R Server on Spark</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solidFill>
                  <a:schemeClr val="tx1"/>
                </a:solidFill>
                <a:ea typeface="ＭＳ Ｐゴシック"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454"/>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endParaRPr lang="en-US" sz="1454"/>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Flexibility </a:t>
            </a:r>
            <a:br>
              <a:rPr lang="en-US" sz="3529" dirty="0">
                <a:solidFill>
                  <a:schemeClr val="tx1"/>
                </a:solidFill>
                <a:latin typeface="Segoe UI Light"/>
                <a:ea typeface="Segoe UI" pitchFamily="34" charset="0"/>
                <a:cs typeface="Segoe UI" pitchFamily="34" charset="0"/>
              </a:rPr>
            </a:br>
            <a:r>
              <a:rPr lang="en-US" sz="3529" dirty="0">
                <a:solidFill>
                  <a:schemeClr val="tx1"/>
                </a:solidFill>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spTree>
    <p:extLst>
      <p:ext uri="{BB962C8B-B14F-4D97-AF65-F5344CB8AC3E}">
        <p14:creationId xmlns:p14="http://schemas.microsoft.com/office/powerpoint/2010/main" val="39066070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0587887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78D7"/>
              </a:solidFill>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188F"/>
              </a:solidFill>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endParaRPr lang="en-US" dirty="0"/>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a:lnSpc>
                  <a:spcPct val="90000"/>
                </a:lnSpc>
                <a:spcAft>
                  <a:spcPts val="588"/>
                </a:spcAft>
              </a:pPr>
              <a:r>
                <a:rPr lang="en-US" sz="2354" dirty="0">
                  <a:gradFill>
                    <a:gsLst>
                      <a:gs pos="2917">
                        <a:schemeClr val="tx1"/>
                      </a:gs>
                      <a:gs pos="30000">
                        <a:schemeClr val="tx1"/>
                      </a:gs>
                    </a:gsLst>
                    <a:lin ang="5400000" scaled="0"/>
                  </a:gradFill>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Tree>
    <p:extLst>
      <p:ext uri="{BB962C8B-B14F-4D97-AF65-F5344CB8AC3E}">
        <p14:creationId xmlns:p14="http://schemas.microsoft.com/office/powerpoint/2010/main" val="21987537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125683" y="1524000"/>
            <a:ext cx="3933371" cy="49530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 APIs for Spark</a:t>
            </a:r>
          </a:p>
        </p:txBody>
      </p:sp>
      <p:sp>
        <p:nvSpPr>
          <p:cNvPr id="4" name="Rounded Rectangle 3"/>
          <p:cNvSpPr/>
          <p:nvPr/>
        </p:nvSpPr>
        <p:spPr bwMode="auto">
          <a:xfrm>
            <a:off x="99783" y="1524001"/>
            <a:ext cx="3991428" cy="4838700"/>
          </a:xfrm>
          <a:prstGeom prst="roundRect">
            <a:avLst/>
          </a:prstGeom>
          <a:solidFill>
            <a:schemeClr val="accent3">
              <a:lumMod val="20000"/>
              <a:lumOff val="80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214586" y="1625601"/>
            <a:ext cx="3084287" cy="5714385"/>
          </a:xfrm>
          <a:prstGeom prst="rect">
            <a:avLst/>
          </a:prstGeom>
          <a:noFill/>
        </p:spPr>
        <p:txBody>
          <a:bodyPr wrap="square" lIns="182880" tIns="146304" rIns="182880" bIns="146304" rtlCol="0">
            <a:spAutoFit/>
          </a:bodyPr>
          <a:lstStyle/>
          <a:p>
            <a:pPr marL="342891" indent="-342891">
              <a:lnSpc>
                <a:spcPct val="90000"/>
              </a:lnSpc>
              <a:spcAft>
                <a:spcPts val="600"/>
              </a:spcAft>
              <a:buFont typeface="Arial" panose="020B0604020202020204" pitchFamily="34" charset="0"/>
              <a:buChar char="•"/>
            </a:pPr>
            <a:r>
              <a:rPr lang="en-US" sz="2133" dirty="0" err="1">
                <a:gradFill>
                  <a:gsLst>
                    <a:gs pos="2917">
                      <a:schemeClr val="tx1"/>
                    </a:gs>
                    <a:gs pos="30000">
                      <a:schemeClr val="tx1"/>
                    </a:gs>
                  </a:gsLst>
                  <a:lin ang="5400000" scaled="0"/>
                </a:gradFill>
                <a:latin typeface="Consolas" panose="020B0609020204030204" pitchFamily="49" charset="0"/>
              </a:rPr>
              <a:t>sparklyr</a:t>
            </a:r>
            <a:endParaRPr lang="en-US" sz="2133" dirty="0">
              <a:gradFill>
                <a:gsLst>
                  <a:gs pos="2917">
                    <a:schemeClr val="tx1"/>
                  </a:gs>
                  <a:gs pos="30000">
                    <a:schemeClr val="tx1"/>
                  </a:gs>
                </a:gsLst>
                <a:lin ang="5400000" scaled="0"/>
              </a:gradFill>
              <a:latin typeface="Consolas" panose="020B0609020204030204" pitchFamily="49" charset="0"/>
            </a:endParaRP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On </a:t>
            </a:r>
            <a:r>
              <a:rPr lang="en-US" sz="2133" dirty="0">
                <a:gradFill>
                  <a:gsLst>
                    <a:gs pos="2917">
                      <a:schemeClr val="tx1"/>
                    </a:gs>
                    <a:gs pos="30000">
                      <a:schemeClr val="tx1"/>
                    </a:gs>
                  </a:gsLst>
                  <a:lin ang="5400000" scaled="0"/>
                </a:gradFill>
                <a:latin typeface="+mj-lt"/>
              </a:rPr>
              <a:t>CRAN/</a:t>
            </a:r>
            <a:r>
              <a:rPr lang="en-US" sz="2133" dirty="0" err="1">
                <a:gradFill>
                  <a:gsLst>
                    <a:gs pos="2917">
                      <a:schemeClr val="tx1"/>
                    </a:gs>
                    <a:gs pos="30000">
                      <a:schemeClr val="tx1"/>
                    </a:gs>
                  </a:gsLst>
                  <a:lin ang="5400000" scaled="0"/>
                </a:gradFill>
                <a:latin typeface="+mj-lt"/>
              </a:rPr>
              <a:t>github</a:t>
            </a:r>
            <a:r>
              <a:rPr lang="en-US" sz="2133" dirty="0">
                <a:gradFill>
                  <a:gsLst>
                    <a:gs pos="2917">
                      <a:schemeClr val="tx1"/>
                    </a:gs>
                    <a:gs pos="30000">
                      <a:schemeClr val="tx1"/>
                    </a:gs>
                  </a:gsLst>
                  <a:lin ang="5400000" scaled="0"/>
                </a:gradFill>
                <a:latin typeface="+mj-lt"/>
              </a:rPr>
              <a:t> (0.5)</a:t>
            </a:r>
            <a:endParaRPr lang="en-US" sz="2133" dirty="0">
              <a:gradFill>
                <a:gsLst>
                  <a:gs pos="2917">
                    <a:schemeClr val="tx1"/>
                  </a:gs>
                  <a:gs pos="30000">
                    <a:schemeClr val="tx1"/>
                  </a:gs>
                </a:gsLst>
                <a:lin ang="5400000" scaled="0"/>
              </a:gradFill>
              <a:latin typeface="+mj-lt"/>
            </a:endParaRP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Apache-licensed</a:t>
            </a:r>
          </a:p>
          <a:p>
            <a:pPr marL="342891" indent="-342891">
              <a:lnSpc>
                <a:spcPct val="90000"/>
              </a:lnSpc>
              <a:spcAft>
                <a:spcPts val="600"/>
              </a:spcAft>
              <a:buFont typeface="Arial" panose="020B0604020202020204" pitchFamily="34" charset="0"/>
              <a:buChar char="•"/>
            </a:pPr>
            <a:r>
              <a:rPr lang="en-US" sz="2133" dirty="0" err="1">
                <a:gradFill>
                  <a:gsLst>
                    <a:gs pos="2917">
                      <a:schemeClr val="tx1"/>
                    </a:gs>
                    <a:gs pos="30000">
                      <a:schemeClr val="tx1"/>
                    </a:gs>
                  </a:gsLst>
                  <a:lin ang="5400000" scaled="0"/>
                </a:gradFill>
                <a:latin typeface="+mj-lt"/>
              </a:rPr>
              <a:t>SparkSQL</a:t>
            </a:r>
            <a:r>
              <a:rPr lang="en-US" sz="2133" dirty="0">
                <a:gradFill>
                  <a:gsLst>
                    <a:gs pos="2917">
                      <a:schemeClr val="tx1"/>
                    </a:gs>
                    <a:gs pos="30000">
                      <a:schemeClr val="tx1"/>
                    </a:gs>
                  </a:gsLst>
                  <a:lin ang="5400000" scaled="0"/>
                </a:gradFill>
                <a:latin typeface="+mj-lt"/>
              </a:rPr>
              <a:t> and </a:t>
            </a:r>
            <a:r>
              <a:rPr lang="en-US" sz="2133" dirty="0" err="1">
                <a:gradFill>
                  <a:gsLst>
                    <a:gs pos="2917">
                      <a:schemeClr val="tx1"/>
                    </a:gs>
                    <a:gs pos="30000">
                      <a:schemeClr val="tx1"/>
                    </a:gs>
                  </a:gsLst>
                  <a:lin ang="5400000" scaled="0"/>
                </a:gradFill>
                <a:latin typeface="+mj-lt"/>
              </a:rPr>
              <a:t>SparkML</a:t>
            </a:r>
            <a:r>
              <a:rPr lang="en-US" sz="2133" dirty="0">
                <a:gradFill>
                  <a:gsLst>
                    <a:gs pos="2917">
                      <a:schemeClr val="tx1"/>
                    </a:gs>
                    <a:gs pos="30000">
                      <a:schemeClr val="tx1"/>
                    </a:gs>
                  </a:gsLst>
                  <a:lin ang="5400000" scaled="0"/>
                </a:gradFill>
                <a:latin typeface="+mj-lt"/>
              </a:rPr>
              <a:t> support through </a:t>
            </a:r>
            <a:r>
              <a:rPr lang="en-US" sz="2133" dirty="0">
                <a:gradFill>
                  <a:gsLst>
                    <a:gs pos="2917">
                      <a:schemeClr val="tx1"/>
                    </a:gs>
                    <a:gs pos="30000">
                      <a:schemeClr val="tx1"/>
                    </a:gs>
                  </a:gsLst>
                  <a:lin ang="5400000" scaled="0"/>
                </a:gradFill>
                <a:latin typeface="Consolas" panose="020B0609020204030204" pitchFamily="49" charset="0"/>
              </a:rPr>
              <a:t>DBI, </a:t>
            </a:r>
            <a:r>
              <a:rPr lang="en-US" sz="2133" dirty="0" err="1">
                <a:gradFill>
                  <a:gsLst>
                    <a:gs pos="2917">
                      <a:schemeClr val="tx1"/>
                    </a:gs>
                    <a:gs pos="30000">
                      <a:schemeClr val="tx1"/>
                    </a:gs>
                  </a:gsLst>
                  <a:lin ang="5400000" scaled="0"/>
                </a:gradFill>
                <a:latin typeface="Consolas" panose="020B0609020204030204" pitchFamily="49" charset="0"/>
              </a:rPr>
              <a:t>dplyr</a:t>
            </a:r>
            <a:r>
              <a:rPr lang="en-US" sz="2133" dirty="0">
                <a:gradFill>
                  <a:gsLst>
                    <a:gs pos="2917">
                      <a:schemeClr val="tx1"/>
                    </a:gs>
                    <a:gs pos="30000">
                      <a:schemeClr val="tx1"/>
                    </a:gs>
                  </a:gsLst>
                  <a:lin ang="5400000" scaled="0"/>
                </a:gradFill>
                <a:latin typeface="Consolas" panose="020B0609020204030204" pitchFamily="49" charset="0"/>
              </a:rPr>
              <a:t> and RPC</a:t>
            </a: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UDF support announced (</a:t>
            </a:r>
            <a:r>
              <a:rPr lang="en-US" sz="2133" dirty="0">
                <a:gradFill>
                  <a:gsLst>
                    <a:gs pos="2917">
                      <a:schemeClr val="tx1"/>
                    </a:gs>
                    <a:gs pos="30000">
                      <a:schemeClr val="tx1"/>
                    </a:gs>
                  </a:gsLst>
                  <a:lin ang="5400000" scaled="0"/>
                </a:gradFill>
                <a:latin typeface="+mj-lt"/>
                <a:hlinkClick r:id="rId2"/>
              </a:rPr>
              <a:t>PR#78</a:t>
            </a:r>
            <a:r>
              <a:rPr lang="en-US" sz="2133" dirty="0">
                <a:gradFill>
                  <a:gsLst>
                    <a:gs pos="2917">
                      <a:schemeClr val="tx1"/>
                    </a:gs>
                    <a:gs pos="30000">
                      <a:schemeClr val="tx1"/>
                    </a:gs>
                  </a:gsLst>
                  <a:lin ang="5400000" scaled="0"/>
                </a:gradFill>
                <a:latin typeface="+mj-lt"/>
              </a:rPr>
              <a:t>)</a:t>
            </a:r>
            <a:endParaRPr lang="en-US" sz="2133" dirty="0">
              <a:gradFill>
                <a:gsLst>
                  <a:gs pos="2917">
                    <a:schemeClr val="tx1"/>
                  </a:gs>
                  <a:gs pos="30000">
                    <a:schemeClr val="tx1"/>
                  </a:gs>
                </a:gsLst>
                <a:lin ang="5400000" scaled="0"/>
              </a:gradFill>
              <a:latin typeface="Consolas" panose="020B0609020204030204" pitchFamily="49" charset="0"/>
            </a:endParaRP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Remote execution with </a:t>
            </a:r>
            <a:r>
              <a:rPr lang="en-US" sz="2133" dirty="0">
                <a:gradFill>
                  <a:gsLst>
                    <a:gs pos="2917">
                      <a:schemeClr val="tx1"/>
                    </a:gs>
                    <a:gs pos="30000">
                      <a:schemeClr val="tx1"/>
                    </a:gs>
                  </a:gsLst>
                  <a:lin ang="5400000" scaled="0"/>
                </a:gradFill>
                <a:latin typeface="+mj-lt"/>
              </a:rPr>
              <a:t>Livy</a:t>
            </a: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Extensions!</a:t>
            </a:r>
          </a:p>
          <a:p>
            <a:pPr marL="952476" lvl="1" indent="-342891">
              <a:lnSpc>
                <a:spcPct val="90000"/>
              </a:lnSpc>
              <a:spcAft>
                <a:spcPts val="600"/>
              </a:spcAft>
              <a:buFont typeface="Arial" panose="020B0604020202020204" pitchFamily="34" charset="0"/>
              <a:buChar char="•"/>
            </a:pPr>
            <a:endParaRPr lang="en-US" sz="2133" dirty="0">
              <a:gradFill>
                <a:gsLst>
                  <a:gs pos="2917">
                    <a:schemeClr val="tx1"/>
                  </a:gs>
                  <a:gs pos="30000">
                    <a:schemeClr val="tx1"/>
                  </a:gs>
                </a:gsLst>
                <a:lin ang="5400000" scaled="0"/>
              </a:gradFill>
              <a:latin typeface="+mj-lt"/>
            </a:endParaRPr>
          </a:p>
          <a:p>
            <a:pPr marL="342891" indent="-342891">
              <a:lnSpc>
                <a:spcPct val="90000"/>
              </a:lnSpc>
              <a:spcAft>
                <a:spcPts val="600"/>
              </a:spcAft>
              <a:buFont typeface="Arial" panose="020B0604020202020204" pitchFamily="34" charset="0"/>
              <a:buChar char="•"/>
            </a:pPr>
            <a:endParaRPr lang="en-US" sz="2133" dirty="0">
              <a:gradFill>
                <a:gsLst>
                  <a:gs pos="2917">
                    <a:schemeClr val="tx1"/>
                  </a:gs>
                  <a:gs pos="30000">
                    <a:schemeClr val="tx1"/>
                  </a:gs>
                </a:gsLst>
                <a:lin ang="5400000" scaled="0"/>
              </a:gradFill>
              <a:latin typeface="+mj-lt"/>
            </a:endParaRPr>
          </a:p>
          <a:p>
            <a:pPr>
              <a:lnSpc>
                <a:spcPct val="90000"/>
              </a:lnSpc>
              <a:spcAft>
                <a:spcPts val="600"/>
              </a:spcAft>
            </a:pPr>
            <a:endParaRPr lang="en-US" sz="2133" dirty="0">
              <a:gradFill>
                <a:gsLst>
                  <a:gs pos="2917">
                    <a:schemeClr val="tx1"/>
                  </a:gs>
                  <a:gs pos="30000">
                    <a:schemeClr val="tx1"/>
                  </a:gs>
                </a:gsLst>
                <a:lin ang="5400000" scaled="0"/>
              </a:gradFill>
              <a:latin typeface="+mj-lt"/>
            </a:endParaRPr>
          </a:p>
        </p:txBody>
      </p:sp>
      <p:sp>
        <p:nvSpPr>
          <p:cNvPr id="8" name="TextBox 7"/>
          <p:cNvSpPr txBox="1"/>
          <p:nvPr/>
        </p:nvSpPr>
        <p:spPr>
          <a:xfrm>
            <a:off x="301175" y="1625601"/>
            <a:ext cx="3084287" cy="4301947"/>
          </a:xfrm>
          <a:prstGeom prst="rect">
            <a:avLst/>
          </a:prstGeom>
          <a:noFill/>
        </p:spPr>
        <p:txBody>
          <a:bodyPr wrap="square" lIns="182880" tIns="146304" rIns="182880" bIns="146304" rtlCol="0">
            <a:spAutoFit/>
          </a:bodyPr>
          <a:lstStyle/>
          <a:p>
            <a:pPr marL="342891" indent="-342891">
              <a:lnSpc>
                <a:spcPct val="90000"/>
              </a:lnSpc>
              <a:spcAft>
                <a:spcPts val="600"/>
              </a:spcAft>
              <a:buFont typeface="Arial" panose="020B0604020202020204" pitchFamily="34" charset="0"/>
              <a:buChar char="•"/>
            </a:pPr>
            <a:r>
              <a:rPr lang="en-US" sz="2133" dirty="0" err="1">
                <a:solidFill>
                  <a:schemeClr val="tx2">
                    <a:lumMod val="75000"/>
                  </a:schemeClr>
                </a:solidFill>
                <a:latin typeface="Consolas" panose="020B0609020204030204" pitchFamily="49" charset="0"/>
              </a:rPr>
              <a:t>SparkR</a:t>
            </a:r>
            <a:endParaRPr lang="en-US" sz="2133" dirty="0">
              <a:solidFill>
                <a:schemeClr val="tx2">
                  <a:lumMod val="75000"/>
                </a:schemeClr>
              </a:solidFill>
              <a:latin typeface="Consolas" panose="020B0609020204030204" pitchFamily="49" charset="0"/>
            </a:endParaRPr>
          </a:p>
          <a:p>
            <a:pPr marL="342891" indent="-342891">
              <a:lnSpc>
                <a:spcPct val="90000"/>
              </a:lnSpc>
              <a:spcAft>
                <a:spcPts val="600"/>
              </a:spcAft>
              <a:buFont typeface="Arial" panose="020B0604020202020204" pitchFamily="34" charset="0"/>
              <a:buChar char="•"/>
            </a:pPr>
            <a:r>
              <a:rPr lang="en-US" sz="2133" dirty="0">
                <a:solidFill>
                  <a:schemeClr val="tx2">
                    <a:lumMod val="75000"/>
                  </a:schemeClr>
                </a:solidFill>
                <a:latin typeface="+mj-lt"/>
              </a:rPr>
              <a:t>ASF, Apache-licensed</a:t>
            </a:r>
          </a:p>
          <a:p>
            <a:pPr marL="342891" indent="-342891">
              <a:lnSpc>
                <a:spcPct val="90000"/>
              </a:lnSpc>
              <a:spcAft>
                <a:spcPts val="600"/>
              </a:spcAft>
              <a:buFont typeface="Arial" panose="020B0604020202020204" pitchFamily="34" charset="0"/>
              <a:buChar char="•"/>
            </a:pPr>
            <a:r>
              <a:rPr lang="en-US" sz="2133" dirty="0">
                <a:solidFill>
                  <a:schemeClr val="tx2">
                    <a:lumMod val="75000"/>
                  </a:schemeClr>
                </a:solidFill>
                <a:latin typeface="+mj-lt"/>
              </a:rPr>
              <a:t>Ships with Apache-Spark since 1.4x</a:t>
            </a:r>
          </a:p>
          <a:p>
            <a:pPr marL="342891" indent="-342891">
              <a:lnSpc>
                <a:spcPct val="90000"/>
              </a:lnSpc>
              <a:spcAft>
                <a:spcPts val="600"/>
              </a:spcAft>
              <a:buFont typeface="Arial" panose="020B0604020202020204" pitchFamily="34" charset="0"/>
              <a:buChar char="•"/>
            </a:pPr>
            <a:r>
              <a:rPr lang="en-US" sz="2133" dirty="0" err="1">
                <a:solidFill>
                  <a:schemeClr val="tx2">
                    <a:lumMod val="75000"/>
                  </a:schemeClr>
                </a:solidFill>
                <a:latin typeface="+mj-lt"/>
              </a:rPr>
              <a:t>SparkSQL</a:t>
            </a:r>
            <a:r>
              <a:rPr lang="en-US" sz="2133" dirty="0">
                <a:solidFill>
                  <a:schemeClr val="tx2">
                    <a:lumMod val="75000"/>
                  </a:schemeClr>
                </a:solidFill>
                <a:latin typeface="+mj-lt"/>
              </a:rPr>
              <a:t> and </a:t>
            </a:r>
            <a:r>
              <a:rPr lang="en-US" sz="2133" dirty="0" err="1">
                <a:solidFill>
                  <a:schemeClr val="tx2">
                    <a:lumMod val="75000"/>
                  </a:schemeClr>
                </a:solidFill>
                <a:latin typeface="+mj-lt"/>
              </a:rPr>
              <a:t>SparkML</a:t>
            </a:r>
            <a:r>
              <a:rPr lang="en-US" sz="2133" dirty="0">
                <a:solidFill>
                  <a:schemeClr val="tx2">
                    <a:lumMod val="75000"/>
                  </a:schemeClr>
                </a:solidFill>
                <a:latin typeface="+mj-lt"/>
              </a:rPr>
              <a:t> support through RPC</a:t>
            </a:r>
          </a:p>
          <a:p>
            <a:pPr marL="342891" indent="-342891">
              <a:lnSpc>
                <a:spcPct val="90000"/>
              </a:lnSpc>
              <a:spcAft>
                <a:spcPts val="600"/>
              </a:spcAft>
              <a:buFont typeface="Arial" panose="020B0604020202020204" pitchFamily="34" charset="0"/>
              <a:buChar char="•"/>
            </a:pPr>
            <a:r>
              <a:rPr lang="en-US" sz="2133" dirty="0">
                <a:solidFill>
                  <a:schemeClr val="tx2">
                    <a:lumMod val="75000"/>
                  </a:schemeClr>
                </a:solidFill>
                <a:latin typeface="+mj-lt"/>
              </a:rPr>
              <a:t>UDF support through </a:t>
            </a:r>
            <a:r>
              <a:rPr lang="en-US" sz="2133" dirty="0" err="1">
                <a:solidFill>
                  <a:schemeClr val="tx2">
                    <a:lumMod val="75000"/>
                  </a:schemeClr>
                </a:solidFill>
                <a:latin typeface="Consolas" panose="020B0609020204030204" pitchFamily="49" charset="0"/>
              </a:rPr>
              <a:t>gapply</a:t>
            </a:r>
            <a:r>
              <a:rPr lang="en-US" sz="2133" dirty="0">
                <a:solidFill>
                  <a:schemeClr val="tx2">
                    <a:lumMod val="75000"/>
                  </a:schemeClr>
                </a:solidFill>
                <a:latin typeface="Consolas" panose="020B0609020204030204" pitchFamily="49" charset="0"/>
              </a:rPr>
              <a:t>, </a:t>
            </a:r>
            <a:r>
              <a:rPr lang="en-US" sz="2133" dirty="0" err="1">
                <a:solidFill>
                  <a:schemeClr val="tx2">
                    <a:lumMod val="75000"/>
                  </a:schemeClr>
                </a:solidFill>
                <a:latin typeface="Consolas" panose="020B0609020204030204" pitchFamily="49" charset="0"/>
              </a:rPr>
              <a:t>dapply</a:t>
            </a:r>
            <a:r>
              <a:rPr lang="en-US" sz="2133" dirty="0">
                <a:solidFill>
                  <a:schemeClr val="tx2">
                    <a:lumMod val="75000"/>
                  </a:schemeClr>
                </a:solidFill>
                <a:latin typeface="Consolas" panose="020B0609020204030204" pitchFamily="49" charset="0"/>
              </a:rPr>
              <a:t>, </a:t>
            </a:r>
            <a:r>
              <a:rPr lang="en-US" sz="2133" dirty="0" err="1">
                <a:solidFill>
                  <a:schemeClr val="tx2">
                    <a:lumMod val="75000"/>
                  </a:schemeClr>
                </a:solidFill>
                <a:latin typeface="Consolas" panose="020B0609020204030204" pitchFamily="49" charset="0"/>
              </a:rPr>
              <a:t>spark.lapply</a:t>
            </a:r>
            <a:r>
              <a:rPr lang="en-US" sz="2133" dirty="0">
                <a:solidFill>
                  <a:schemeClr val="tx2">
                    <a:lumMod val="75000"/>
                  </a:schemeClr>
                </a:solidFill>
                <a:latin typeface="+mj-lt"/>
              </a:rPr>
              <a:t> </a:t>
            </a:r>
          </a:p>
          <a:p>
            <a:pPr marL="342891" indent="-342891">
              <a:lnSpc>
                <a:spcPct val="90000"/>
              </a:lnSpc>
              <a:spcAft>
                <a:spcPts val="600"/>
              </a:spcAft>
              <a:buFont typeface="Arial" panose="020B0604020202020204" pitchFamily="34" charset="0"/>
              <a:buChar char="•"/>
            </a:pPr>
            <a:endParaRPr lang="en-US" sz="2133" dirty="0">
              <a:solidFill>
                <a:schemeClr val="tx2">
                  <a:lumMod val="75000"/>
                </a:schemeClr>
              </a:solidFill>
              <a:latin typeface="+mj-lt"/>
            </a:endParaRPr>
          </a:p>
          <a:p>
            <a:pPr>
              <a:lnSpc>
                <a:spcPct val="90000"/>
              </a:lnSpc>
              <a:spcAft>
                <a:spcPts val="600"/>
              </a:spcAft>
            </a:pPr>
            <a:endParaRPr lang="en-US" sz="2133" dirty="0">
              <a:solidFill>
                <a:schemeClr val="tx2">
                  <a:lumMod val="75000"/>
                </a:schemeClr>
              </a:solidFill>
              <a:latin typeface="+mj-lt"/>
            </a:endParaRPr>
          </a:p>
        </p:txBody>
      </p:sp>
      <p:sp>
        <p:nvSpPr>
          <p:cNvPr id="9" name="Rounded Rectangle 8"/>
          <p:cNvSpPr/>
          <p:nvPr/>
        </p:nvSpPr>
        <p:spPr bwMode="auto">
          <a:xfrm>
            <a:off x="8127997" y="1451427"/>
            <a:ext cx="3933371" cy="502557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8127996" y="1656577"/>
            <a:ext cx="3933371" cy="5868273"/>
          </a:xfrm>
          <a:prstGeom prst="rect">
            <a:avLst/>
          </a:prstGeom>
          <a:noFill/>
        </p:spPr>
        <p:txBody>
          <a:bodyPr wrap="square" lIns="182880" tIns="146304" rIns="182880" bIns="146304" rtlCol="0">
            <a:spAutoFit/>
          </a:bodyPr>
          <a:lstStyle/>
          <a:p>
            <a:pPr marL="342891" indent="-342891">
              <a:lnSpc>
                <a:spcPct val="90000"/>
              </a:lnSpc>
              <a:spcAft>
                <a:spcPts val="600"/>
              </a:spcAft>
              <a:buFont typeface="Arial" panose="020B0604020202020204" pitchFamily="34" charset="0"/>
              <a:buChar char="•"/>
            </a:pPr>
            <a:r>
              <a:rPr lang="en-US" sz="2133" dirty="0" err="1">
                <a:gradFill>
                  <a:gsLst>
                    <a:gs pos="2917">
                      <a:schemeClr val="tx1"/>
                    </a:gs>
                    <a:gs pos="30000">
                      <a:schemeClr val="tx1"/>
                    </a:gs>
                  </a:gsLst>
                  <a:lin ang="5400000" scaled="0"/>
                </a:gradFill>
                <a:latin typeface="Consolas" panose="020B0609020204030204" pitchFamily="49" charset="0"/>
              </a:rPr>
              <a:t>RxSpark</a:t>
            </a:r>
            <a:endParaRPr lang="en-US" sz="2133" dirty="0">
              <a:gradFill>
                <a:gsLst>
                  <a:gs pos="2917">
                    <a:schemeClr val="tx1"/>
                  </a:gs>
                  <a:gs pos="30000">
                    <a:schemeClr val="tx1"/>
                  </a:gs>
                </a:gsLst>
                <a:lin ang="5400000" scaled="0"/>
              </a:gradFill>
              <a:latin typeface="Consolas" panose="020B0609020204030204" pitchFamily="49" charset="0"/>
            </a:endParaRP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Commercially licensed</a:t>
            </a: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Deploy </a:t>
            </a:r>
            <a:r>
              <a:rPr lang="en-US" sz="2133" dirty="0" err="1">
                <a:gradFill>
                  <a:gsLst>
                    <a:gs pos="2917">
                      <a:schemeClr val="tx1"/>
                    </a:gs>
                    <a:gs pos="30000">
                      <a:schemeClr val="tx1"/>
                    </a:gs>
                  </a:gsLst>
                  <a:lin ang="5400000" scaled="0"/>
                </a:gradFill>
                <a:latin typeface="Consolas" panose="020B0609020204030204" pitchFamily="49" charset="0"/>
              </a:rPr>
              <a:t>RevoScaleR</a:t>
            </a:r>
            <a:r>
              <a:rPr lang="en-US" sz="2133" dirty="0">
                <a:gradFill>
                  <a:gsLst>
                    <a:gs pos="2917">
                      <a:schemeClr val="tx1"/>
                    </a:gs>
                    <a:gs pos="30000">
                      <a:schemeClr val="tx1"/>
                    </a:gs>
                  </a:gsLst>
                  <a:lin ang="5400000" scaled="0"/>
                </a:gradFill>
                <a:latin typeface="+mj-lt"/>
              </a:rPr>
              <a:t> in Spark </a:t>
            </a:r>
            <a:r>
              <a:rPr lang="en-US" sz="2133" dirty="0">
                <a:gradFill>
                  <a:gsLst>
                    <a:gs pos="2917">
                      <a:schemeClr val="tx1"/>
                    </a:gs>
                    <a:gs pos="30000">
                      <a:schemeClr val="tx1"/>
                    </a:gs>
                  </a:gsLst>
                  <a:lin ang="5400000" scaled="0"/>
                </a:gradFill>
                <a:latin typeface="+mj-lt"/>
              </a:rPr>
              <a:t>clusters</a:t>
            </a: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Interop with </a:t>
            </a:r>
            <a:r>
              <a:rPr lang="en-US" sz="2133" dirty="0" err="1">
                <a:gradFill>
                  <a:gsLst>
                    <a:gs pos="2917">
                      <a:schemeClr val="tx1"/>
                    </a:gs>
                    <a:gs pos="30000">
                      <a:schemeClr val="tx1"/>
                    </a:gs>
                  </a:gsLst>
                  <a:lin ang="5400000" scaled="0"/>
                </a:gradFill>
                <a:latin typeface="Consolas" charset="0"/>
                <a:ea typeface="Consolas" charset="0"/>
                <a:cs typeface="Consolas" charset="0"/>
              </a:rPr>
              <a:t>s</a:t>
            </a:r>
            <a:r>
              <a:rPr lang="en-US" sz="2133" dirty="0" err="1">
                <a:gradFill>
                  <a:gsLst>
                    <a:gs pos="2917">
                      <a:schemeClr val="tx1"/>
                    </a:gs>
                    <a:gs pos="30000">
                      <a:schemeClr val="tx1"/>
                    </a:gs>
                  </a:gsLst>
                  <a:lin ang="5400000" scaled="0"/>
                </a:gradFill>
                <a:latin typeface="Consolas" charset="0"/>
                <a:ea typeface="Consolas" charset="0"/>
                <a:cs typeface="Consolas" charset="0"/>
              </a:rPr>
              <a:t>parklyr</a:t>
            </a:r>
            <a:endParaRPr lang="en-US" sz="2133" dirty="0">
              <a:gradFill>
                <a:gsLst>
                  <a:gs pos="2917">
                    <a:schemeClr val="tx1"/>
                  </a:gs>
                  <a:gs pos="30000">
                    <a:schemeClr val="tx1"/>
                  </a:gs>
                </a:gsLst>
                <a:lin ang="5400000" scaled="0"/>
              </a:gradFill>
              <a:latin typeface="Consolas" charset="0"/>
              <a:ea typeface="Consolas" charset="0"/>
              <a:cs typeface="Consolas" charset="0"/>
            </a:endParaRP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PEMA support</a:t>
            </a: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Consume </a:t>
            </a:r>
            <a:r>
              <a:rPr lang="en-US" sz="2133" dirty="0">
                <a:gradFill>
                  <a:gsLst>
                    <a:gs pos="2917">
                      <a:schemeClr val="tx1"/>
                    </a:gs>
                    <a:gs pos="30000">
                      <a:schemeClr val="tx1"/>
                    </a:gs>
                  </a:gsLst>
                  <a:lin ang="5400000" scaled="0"/>
                </a:gradFill>
                <a:latin typeface="+mj-lt"/>
              </a:rPr>
              <a:t>Parquet</a:t>
            </a:r>
            <a:r>
              <a:rPr lang="en-US" sz="2133" dirty="0">
                <a:gradFill>
                  <a:gsLst>
                    <a:gs pos="2917">
                      <a:schemeClr val="tx1"/>
                    </a:gs>
                    <a:gs pos="30000">
                      <a:schemeClr val="tx1"/>
                    </a:gs>
                  </a:gsLst>
                  <a:lin ang="5400000" scaled="0"/>
                </a:gradFill>
                <a:latin typeface="+mj-lt"/>
              </a:rPr>
              <a:t>, and Hive Tables</a:t>
            </a: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latin typeface="+mj-lt"/>
              </a:rPr>
              <a:t>Robust UDF support with </a:t>
            </a:r>
            <a:r>
              <a:rPr lang="en-US" sz="2133" dirty="0" err="1">
                <a:gradFill>
                  <a:gsLst>
                    <a:gs pos="2917">
                      <a:schemeClr val="tx1"/>
                    </a:gs>
                    <a:gs pos="30000">
                      <a:schemeClr val="tx1"/>
                    </a:gs>
                  </a:gsLst>
                  <a:lin ang="5400000" scaled="0"/>
                </a:gradFill>
                <a:latin typeface="Consolas" panose="020B0609020204030204" pitchFamily="49" charset="0"/>
              </a:rPr>
              <a:t>rxDataStep</a:t>
            </a:r>
            <a:r>
              <a:rPr lang="en-US" sz="2133" dirty="0">
                <a:gradFill>
                  <a:gsLst>
                    <a:gs pos="2917">
                      <a:schemeClr val="tx1"/>
                    </a:gs>
                    <a:gs pos="30000">
                      <a:schemeClr val="tx1"/>
                    </a:gs>
                  </a:gsLst>
                  <a:lin ang="5400000" scaled="0"/>
                </a:gradFill>
                <a:latin typeface="Consolas" panose="020B0609020204030204" pitchFamily="49" charset="0"/>
              </a:rPr>
              <a:t>, </a:t>
            </a:r>
            <a:r>
              <a:rPr lang="en-US" sz="2133" dirty="0" err="1">
                <a:gradFill>
                  <a:gsLst>
                    <a:gs pos="2917">
                      <a:schemeClr val="tx1"/>
                    </a:gs>
                    <a:gs pos="30000">
                      <a:schemeClr val="tx1"/>
                    </a:gs>
                  </a:gsLst>
                  <a:lin ang="5400000" scaled="0"/>
                </a:gradFill>
                <a:latin typeface="Consolas" panose="020B0609020204030204" pitchFamily="49" charset="0"/>
              </a:rPr>
              <a:t>rxExec</a:t>
            </a:r>
            <a:r>
              <a:rPr lang="en-US" sz="2133" dirty="0">
                <a:gradFill>
                  <a:gsLst>
                    <a:gs pos="2917">
                      <a:schemeClr val="tx1"/>
                    </a:gs>
                    <a:gs pos="30000">
                      <a:schemeClr val="tx1"/>
                    </a:gs>
                  </a:gsLst>
                  <a:lin ang="5400000" scaled="0"/>
                </a:gradFill>
                <a:latin typeface="+mj-lt"/>
              </a:rPr>
              <a:t>, </a:t>
            </a:r>
            <a:r>
              <a:rPr lang="en-US" sz="2133" dirty="0" err="1">
                <a:gradFill>
                  <a:gsLst>
                    <a:gs pos="2917">
                      <a:schemeClr val="tx1"/>
                    </a:gs>
                    <a:gs pos="30000">
                      <a:schemeClr val="tx1"/>
                    </a:gs>
                  </a:gsLst>
                  <a:lin ang="5400000" scaled="0"/>
                </a:gradFill>
                <a:latin typeface="Consolas" charset="0"/>
                <a:ea typeface="Consolas" charset="0"/>
                <a:cs typeface="Consolas" charset="0"/>
              </a:rPr>
              <a:t>rxExecBy</a:t>
            </a:r>
            <a:r>
              <a:rPr lang="en-US" sz="2133" dirty="0">
                <a:gradFill>
                  <a:gsLst>
                    <a:gs pos="2917">
                      <a:schemeClr val="tx1"/>
                    </a:gs>
                    <a:gs pos="30000">
                      <a:schemeClr val="tx1"/>
                    </a:gs>
                  </a:gsLst>
                  <a:lin ang="5400000" scaled="0"/>
                </a:gradFill>
                <a:latin typeface="+mj-lt"/>
              </a:rPr>
              <a:t>, </a:t>
            </a:r>
            <a:r>
              <a:rPr lang="en-US" sz="2133" dirty="0">
                <a:gradFill>
                  <a:gsLst>
                    <a:gs pos="2917">
                      <a:schemeClr val="tx1"/>
                    </a:gs>
                    <a:gs pos="30000">
                      <a:schemeClr val="tx1"/>
                    </a:gs>
                  </a:gsLst>
                  <a:lin ang="5400000" scaled="0"/>
                </a:gradFill>
                <a:latin typeface="+mj-lt"/>
              </a:rPr>
              <a:t>and </a:t>
            </a:r>
            <a:r>
              <a:rPr lang="en-US" sz="2133" dirty="0" err="1">
                <a:gradFill>
                  <a:gsLst>
                    <a:gs pos="2917">
                      <a:schemeClr val="tx1"/>
                    </a:gs>
                    <a:gs pos="30000">
                      <a:schemeClr val="tx1"/>
                    </a:gs>
                  </a:gsLst>
                  <a:lin ang="5400000" scaled="0"/>
                </a:gradFill>
                <a:latin typeface="Consolas" panose="020B0609020204030204" pitchFamily="49" charset="0"/>
              </a:rPr>
              <a:t>foreach</a:t>
            </a:r>
            <a:endParaRPr lang="en-US" sz="2133" dirty="0">
              <a:gradFill>
                <a:gsLst>
                  <a:gs pos="2917">
                    <a:schemeClr val="tx1"/>
                  </a:gs>
                  <a:gs pos="30000">
                    <a:schemeClr val="tx1"/>
                  </a:gs>
                </a:gsLst>
                <a:lin ang="5400000" scaled="0"/>
              </a:gradFill>
              <a:latin typeface="Consolas" panose="020B0609020204030204" pitchFamily="49" charset="0"/>
            </a:endParaRPr>
          </a:p>
          <a:p>
            <a:pPr marL="342891" indent="-342891">
              <a:lnSpc>
                <a:spcPct val="90000"/>
              </a:lnSpc>
              <a:spcAft>
                <a:spcPts val="600"/>
              </a:spcAft>
              <a:buFont typeface="Arial" panose="020B0604020202020204" pitchFamily="34" charset="0"/>
              <a:buChar char="•"/>
            </a:pPr>
            <a:r>
              <a:rPr lang="en-US" sz="2133" dirty="0">
                <a:gradFill>
                  <a:gsLst>
                    <a:gs pos="2917">
                      <a:schemeClr val="tx1"/>
                    </a:gs>
                    <a:gs pos="30000">
                      <a:schemeClr val="tx1"/>
                    </a:gs>
                  </a:gsLst>
                  <a:lin ang="5400000" scaled="0"/>
                </a:gradFill>
              </a:rPr>
              <a:t>Current version: 9.1</a:t>
            </a:r>
            <a:endParaRPr lang="en-US" sz="2133" dirty="0">
              <a:gradFill>
                <a:gsLst>
                  <a:gs pos="2917">
                    <a:schemeClr val="tx1"/>
                  </a:gs>
                  <a:gs pos="30000">
                    <a:schemeClr val="tx1"/>
                  </a:gs>
                </a:gsLst>
                <a:lin ang="5400000" scaled="0"/>
              </a:gradFill>
              <a:latin typeface="Consolas" panose="020B0609020204030204" pitchFamily="49" charset="0"/>
            </a:endParaRPr>
          </a:p>
          <a:p>
            <a:pPr marL="342891" indent="-342891">
              <a:lnSpc>
                <a:spcPct val="90000"/>
              </a:lnSpc>
              <a:spcAft>
                <a:spcPts val="600"/>
              </a:spcAft>
              <a:buFont typeface="Arial" panose="020B0604020202020204" pitchFamily="34" charset="0"/>
              <a:buChar char="•"/>
            </a:pPr>
            <a:endParaRPr lang="en-US" sz="2133" dirty="0">
              <a:gradFill>
                <a:gsLst>
                  <a:gs pos="2917">
                    <a:schemeClr val="tx1"/>
                  </a:gs>
                  <a:gs pos="30000">
                    <a:schemeClr val="tx1"/>
                  </a:gs>
                </a:gsLst>
                <a:lin ang="5400000" scaled="0"/>
              </a:gradFill>
              <a:latin typeface="Consolas" panose="020B0609020204030204" pitchFamily="49" charset="0"/>
            </a:endParaRPr>
          </a:p>
          <a:p>
            <a:pPr marL="342891" indent="-342891">
              <a:lnSpc>
                <a:spcPct val="90000"/>
              </a:lnSpc>
              <a:spcAft>
                <a:spcPts val="600"/>
              </a:spcAft>
              <a:buFont typeface="Arial" panose="020B0604020202020204" pitchFamily="34" charset="0"/>
              <a:buChar char="•"/>
            </a:pPr>
            <a:endParaRPr lang="en-US" sz="2133" dirty="0">
              <a:gradFill>
                <a:gsLst>
                  <a:gs pos="2917">
                    <a:schemeClr val="tx1"/>
                  </a:gs>
                  <a:gs pos="30000">
                    <a:schemeClr val="tx1"/>
                  </a:gs>
                </a:gsLst>
                <a:lin ang="5400000" scaled="0"/>
              </a:gradFill>
              <a:latin typeface="+mj-lt"/>
            </a:endParaRPr>
          </a:p>
          <a:p>
            <a:pPr marL="342891" indent="-342891">
              <a:lnSpc>
                <a:spcPct val="90000"/>
              </a:lnSpc>
              <a:spcAft>
                <a:spcPts val="600"/>
              </a:spcAft>
              <a:buFont typeface="Arial" panose="020B0604020202020204" pitchFamily="34" charset="0"/>
              <a:buChar char="•"/>
            </a:pPr>
            <a:endParaRPr lang="en-US" sz="2133" dirty="0">
              <a:gradFill>
                <a:gsLst>
                  <a:gs pos="2917">
                    <a:schemeClr val="tx1"/>
                  </a:gs>
                  <a:gs pos="30000">
                    <a:schemeClr val="tx1"/>
                  </a:gs>
                </a:gsLst>
                <a:lin ang="5400000" scaled="0"/>
              </a:gradFill>
              <a:latin typeface="+mj-lt"/>
            </a:endParaRPr>
          </a:p>
          <a:p>
            <a:pPr>
              <a:lnSpc>
                <a:spcPct val="90000"/>
              </a:lnSpc>
              <a:spcAft>
                <a:spcPts val="600"/>
              </a:spcAft>
            </a:pPr>
            <a:endParaRPr lang="en-US" sz="213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91146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2660810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404493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a Spark Session</a:t>
            </a:r>
            <a:endParaRPr lang="en-US" dirty="0"/>
          </a:p>
        </p:txBody>
      </p:sp>
      <p:sp>
        <p:nvSpPr>
          <p:cNvPr id="3" name="TextBox 2"/>
          <p:cNvSpPr txBox="1"/>
          <p:nvPr/>
        </p:nvSpPr>
        <p:spPr>
          <a:xfrm>
            <a:off x="609600" y="1549401"/>
            <a:ext cx="10668000" cy="3785652"/>
          </a:xfrm>
          <a:prstGeom prst="rect">
            <a:avLst/>
          </a:prstGeom>
          <a:noFill/>
        </p:spPr>
        <p:txBody>
          <a:bodyPr wrap="square" rtlCol="0">
            <a:spAutoFit/>
          </a:bodyPr>
          <a:lstStyle/>
          <a:p>
            <a:pPr marL="380990" indent="-380990">
              <a:buFont typeface="Arial" charset="0"/>
              <a:buChar char="•"/>
            </a:pPr>
            <a:r>
              <a:rPr lang="en-US" sz="2400" dirty="0"/>
              <a:t>In Microsoft R Server 9.1 (MRS), you can create a single Spark Session from MRS that connects with </a:t>
            </a:r>
            <a:r>
              <a:rPr lang="en-US" sz="2400" dirty="0" err="1">
                <a:latin typeface="Consolas" charset="0"/>
                <a:ea typeface="Consolas" charset="0"/>
                <a:cs typeface="Consolas" charset="0"/>
              </a:rPr>
              <a:t>sparklyr</a:t>
            </a:r>
            <a:r>
              <a:rPr lang="en-US" sz="2400" dirty="0"/>
              <a:t> to that session</a:t>
            </a:r>
          </a:p>
          <a:p>
            <a:pPr marL="380990" indent="-380990">
              <a:buFont typeface="Arial" charset="0"/>
              <a:buChar char="•"/>
            </a:pPr>
            <a:r>
              <a:rPr lang="en-US" sz="2400" dirty="0"/>
              <a:t>Allows you to share data across MRS and </a:t>
            </a:r>
            <a:r>
              <a:rPr lang="en-US" sz="2400" dirty="0" err="1">
                <a:latin typeface="Consolas" charset="0"/>
                <a:ea typeface="Consolas" charset="0"/>
                <a:cs typeface="Consolas" charset="0"/>
              </a:rPr>
              <a:t>sparklyr</a:t>
            </a:r>
            <a:r>
              <a:rPr lang="en-US" sz="2400" dirty="0"/>
              <a:t>, </a:t>
            </a:r>
            <a:r>
              <a:rPr lang="en-US" sz="2400" dirty="0"/>
              <a:t>and use functions from either package in the same pipeline</a:t>
            </a:r>
          </a:p>
          <a:p>
            <a:pPr marL="990575" lvl="1" indent="-380990">
              <a:buFont typeface="Arial" charset="0"/>
              <a:buChar char="•"/>
            </a:pPr>
            <a:r>
              <a:rPr lang="en-US" sz="2400" dirty="0"/>
              <a:t>can also share the session with any other </a:t>
            </a:r>
            <a:r>
              <a:rPr lang="en-US" sz="2400" dirty="0" err="1">
                <a:latin typeface="Consolas" charset="0"/>
                <a:ea typeface="Consolas" charset="0"/>
                <a:cs typeface="Consolas" charset="0"/>
              </a:rPr>
              <a:t>sparklyr</a:t>
            </a:r>
            <a:r>
              <a:rPr lang="en-US" sz="2400" dirty="0"/>
              <a:t> extension packages, like </a:t>
            </a:r>
            <a:r>
              <a:rPr lang="en-US" sz="2400" dirty="0" err="1">
                <a:latin typeface="Consolas" charset="0"/>
                <a:ea typeface="Consolas" charset="0"/>
                <a:cs typeface="Consolas" charset="0"/>
              </a:rPr>
              <a:t>rsparkling</a:t>
            </a:r>
            <a:endParaRPr lang="en-US" sz="2400" dirty="0">
              <a:latin typeface="Consolas" charset="0"/>
              <a:ea typeface="Consolas" charset="0"/>
              <a:cs typeface="Consolas" charset="0"/>
            </a:endParaRPr>
          </a:p>
          <a:p>
            <a:pPr marL="380990" indent="-380990">
              <a:buFont typeface="Arial" charset="0"/>
              <a:buChar char="•"/>
            </a:pPr>
            <a:r>
              <a:rPr lang="en-US" sz="2400" dirty="0"/>
              <a:t>MRS has readers for Hive, using the </a:t>
            </a:r>
            <a:r>
              <a:rPr lang="en-US" sz="2400" dirty="0" err="1">
                <a:latin typeface="Consolas" charset="0"/>
                <a:ea typeface="Consolas" charset="0"/>
                <a:cs typeface="Consolas" charset="0"/>
              </a:rPr>
              <a:t>RxHiveData</a:t>
            </a:r>
            <a:r>
              <a:rPr lang="en-US" sz="2400" dirty="0"/>
              <a:t> source reader, so anything you persist to the Hive </a:t>
            </a:r>
            <a:r>
              <a:rPr lang="en-US" sz="2400" dirty="0" err="1"/>
              <a:t>metastore</a:t>
            </a:r>
            <a:r>
              <a:rPr lang="en-US" sz="2400" dirty="0"/>
              <a:t> from </a:t>
            </a:r>
            <a:r>
              <a:rPr lang="en-US" sz="2400" dirty="0" err="1">
                <a:latin typeface="Consolas" charset="0"/>
                <a:ea typeface="Consolas" charset="0"/>
                <a:cs typeface="Consolas" charset="0"/>
              </a:rPr>
              <a:t>SparkSQL</a:t>
            </a:r>
            <a:r>
              <a:rPr lang="en-US" sz="2400" dirty="0">
                <a:latin typeface="Consolas" charset="0"/>
                <a:ea typeface="Consolas" charset="0"/>
                <a:cs typeface="Consolas" charset="0"/>
              </a:rPr>
              <a:t>/</a:t>
            </a:r>
            <a:r>
              <a:rPr lang="en-US" sz="2400" dirty="0" err="1">
                <a:latin typeface="Consolas" charset="0"/>
                <a:ea typeface="Consolas" charset="0"/>
                <a:cs typeface="Consolas" charset="0"/>
              </a:rPr>
              <a:t>sparklyr</a:t>
            </a:r>
            <a:r>
              <a:rPr lang="en-US" sz="2400" dirty="0"/>
              <a:t> can be consumed by MRS</a:t>
            </a:r>
          </a:p>
          <a:p>
            <a:endParaRPr lang="en-US" sz="2400" dirty="0"/>
          </a:p>
        </p:txBody>
      </p:sp>
      <p:pic>
        <p:nvPicPr>
          <p:cNvPr id="4" name="Picture 3"/>
          <p:cNvPicPr>
            <a:picLocks noChangeAspect="1"/>
          </p:cNvPicPr>
          <p:nvPr/>
        </p:nvPicPr>
        <p:blipFill>
          <a:blip r:embed="rId2"/>
          <a:stretch>
            <a:fillRect/>
          </a:stretch>
        </p:blipFill>
        <p:spPr>
          <a:xfrm>
            <a:off x="1198034" y="5067300"/>
            <a:ext cx="7941733" cy="1320800"/>
          </a:xfrm>
          <a:prstGeom prst="rect">
            <a:avLst/>
          </a:prstGeom>
        </p:spPr>
      </p:pic>
    </p:spTree>
    <p:extLst>
      <p:ext uri="{BB962C8B-B14F-4D97-AF65-F5344CB8AC3E}">
        <p14:creationId xmlns:p14="http://schemas.microsoft.com/office/powerpoint/2010/main" val="26429296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Sparklyr’s</a:t>
            </a:r>
            <a:r>
              <a:rPr lang="en-US" dirty="0" smtClean="0"/>
              <a:t> Role in the </a:t>
            </a:r>
            <a:r>
              <a:rPr lang="en-US" dirty="0" err="1" smtClean="0"/>
              <a:t>Tidyverse</a:t>
            </a:r>
            <a:endParaRPr lang="en-US" dirty="0"/>
          </a:p>
        </p:txBody>
      </p:sp>
      <p:pic>
        <p:nvPicPr>
          <p:cNvPr id="5" name="Picture 4"/>
          <p:cNvPicPr>
            <a:picLocks noChangeAspect="1"/>
          </p:cNvPicPr>
          <p:nvPr/>
        </p:nvPicPr>
        <p:blipFill>
          <a:blip r:embed="rId2"/>
          <a:stretch>
            <a:fillRect/>
          </a:stretch>
        </p:blipFill>
        <p:spPr>
          <a:xfrm>
            <a:off x="129806" y="1652257"/>
            <a:ext cx="10833100" cy="4121559"/>
          </a:xfrm>
          <a:prstGeom prst="rect">
            <a:avLst/>
          </a:prstGeom>
        </p:spPr>
      </p:pic>
      <p:pic>
        <p:nvPicPr>
          <p:cNvPr id="6" name="Picture 5"/>
          <p:cNvPicPr>
            <a:picLocks noChangeAspect="1"/>
          </p:cNvPicPr>
          <p:nvPr/>
        </p:nvPicPr>
        <p:blipFill>
          <a:blip r:embed="rId3"/>
          <a:stretch>
            <a:fillRect/>
          </a:stretch>
        </p:blipFill>
        <p:spPr>
          <a:xfrm>
            <a:off x="9188919" y="4229193"/>
            <a:ext cx="2881163" cy="1544623"/>
          </a:xfrm>
          <a:prstGeom prst="rect">
            <a:avLst/>
          </a:prstGeom>
        </p:spPr>
      </p:pic>
    </p:spTree>
    <p:extLst>
      <p:ext uri="{BB962C8B-B14F-4D97-AF65-F5344CB8AC3E}">
        <p14:creationId xmlns:p14="http://schemas.microsoft.com/office/powerpoint/2010/main" val="93581262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Abstractions for R</a:t>
            </a:r>
            <a:endParaRPr lang="en-US" dirty="0"/>
          </a:p>
        </p:txBody>
      </p:sp>
      <p:sp>
        <p:nvSpPr>
          <p:cNvPr id="3" name="TextBox 2"/>
          <p:cNvSpPr txBox="1"/>
          <p:nvPr/>
        </p:nvSpPr>
        <p:spPr>
          <a:xfrm>
            <a:off x="901701" y="1417639"/>
            <a:ext cx="5295900" cy="5632311"/>
          </a:xfrm>
          <a:prstGeom prst="rect">
            <a:avLst/>
          </a:prstGeom>
          <a:noFill/>
        </p:spPr>
        <p:txBody>
          <a:bodyPr wrap="square" rtlCol="0">
            <a:spAutoFit/>
          </a:bodyPr>
          <a:lstStyle/>
          <a:p>
            <a:r>
              <a:rPr lang="en-US" sz="2400" i="1" dirty="0"/>
              <a:t>RDD;</a:t>
            </a:r>
          </a:p>
          <a:p>
            <a:endParaRPr lang="en-US" sz="2400" dirty="0"/>
          </a:p>
          <a:p>
            <a:r>
              <a:rPr lang="en-US" sz="2400" i="1" dirty="0" err="1"/>
              <a:t>DataFrame</a:t>
            </a:r>
            <a:r>
              <a:rPr lang="en-US" sz="2400" i="1" dirty="0"/>
              <a:t>; </a:t>
            </a:r>
            <a:br>
              <a:rPr lang="en-US" sz="2400" i="1" dirty="0"/>
            </a:br>
            <a:r>
              <a:rPr lang="en-US" sz="2400" i="1" dirty="0"/>
              <a:t/>
            </a:r>
            <a:br>
              <a:rPr lang="en-US" sz="2400" i="1" dirty="0"/>
            </a:br>
            <a:endParaRPr lang="en-US" sz="2400" i="1" dirty="0"/>
          </a:p>
          <a:p>
            <a:r>
              <a:rPr lang="en-US" sz="2400" i="1" dirty="0"/>
              <a:t>Transformers</a:t>
            </a:r>
            <a:r>
              <a:rPr lang="en-US" sz="2400" i="1" dirty="0"/>
              <a:t>;</a:t>
            </a:r>
          </a:p>
          <a:p>
            <a:pPr lvl="1"/>
            <a:r>
              <a:rPr lang="en-US" sz="2400" dirty="0"/>
              <a:t>a function that takes a RDD/</a:t>
            </a:r>
            <a:r>
              <a:rPr lang="en-US" sz="2400" dirty="0" err="1"/>
              <a:t>DataFrame</a:t>
            </a:r>
            <a:r>
              <a:rPr lang="en-US" sz="2400" dirty="0"/>
              <a:t> in and pushes another RDD/</a:t>
            </a:r>
            <a:r>
              <a:rPr lang="en-US" sz="2400" dirty="0" err="1"/>
              <a:t>DataFrame</a:t>
            </a:r>
            <a:r>
              <a:rPr lang="en-US" sz="2400" dirty="0"/>
              <a:t> out</a:t>
            </a:r>
          </a:p>
          <a:p>
            <a:endParaRPr lang="en-US" sz="2400" dirty="0"/>
          </a:p>
          <a:p>
            <a:r>
              <a:rPr lang="en-US" sz="2400" i="1" dirty="0"/>
              <a:t>Actions</a:t>
            </a:r>
            <a:r>
              <a:rPr lang="en-US" sz="2400" i="1" dirty="0"/>
              <a:t>;</a:t>
            </a:r>
          </a:p>
          <a:p>
            <a:pPr lvl="1"/>
            <a:r>
              <a:rPr lang="en-US" sz="2400" dirty="0"/>
              <a:t>a function that takes a RDD/</a:t>
            </a:r>
            <a:r>
              <a:rPr lang="en-US" sz="2400" dirty="0" err="1"/>
              <a:t>DataFrame</a:t>
            </a:r>
            <a:r>
              <a:rPr lang="en-US" sz="2400" dirty="0"/>
              <a:t> in, and puts anything else out</a:t>
            </a:r>
          </a:p>
          <a:p>
            <a:endParaRPr lang="en-US" sz="2400" dirty="0"/>
          </a:p>
        </p:txBody>
      </p:sp>
      <p:sp>
        <p:nvSpPr>
          <p:cNvPr id="4" name="TextBox 3"/>
          <p:cNvSpPr txBox="1"/>
          <p:nvPr/>
        </p:nvSpPr>
        <p:spPr>
          <a:xfrm>
            <a:off x="6330950" y="1417640"/>
            <a:ext cx="5295900" cy="4524315"/>
          </a:xfrm>
          <a:prstGeom prst="rect">
            <a:avLst/>
          </a:prstGeom>
          <a:noFill/>
        </p:spPr>
        <p:txBody>
          <a:bodyPr wrap="square" rtlCol="0">
            <a:spAutoFit/>
          </a:bodyPr>
          <a:lstStyle/>
          <a:p>
            <a:r>
              <a:rPr lang="en-US" sz="2400" i="1" dirty="0"/>
              <a:t>Distributed immutable list</a:t>
            </a:r>
            <a:r>
              <a:rPr lang="en-US" sz="2400" i="1" dirty="0"/>
              <a:t>;</a:t>
            </a:r>
          </a:p>
          <a:p>
            <a:endParaRPr lang="en-US" sz="2400" dirty="0"/>
          </a:p>
          <a:p>
            <a:r>
              <a:rPr lang="en-US" sz="2400" i="1" dirty="0"/>
              <a:t>Distributed </a:t>
            </a:r>
            <a:r>
              <a:rPr lang="en-US" sz="2400" i="1" dirty="0" err="1"/>
              <a:t>data.frame</a:t>
            </a:r>
            <a:r>
              <a:rPr lang="en-US" sz="2400" i="1" dirty="0"/>
              <a:t>: </a:t>
            </a:r>
            <a:endParaRPr lang="en-US" sz="2400" i="1" dirty="0"/>
          </a:p>
          <a:p>
            <a:r>
              <a:rPr lang="en-US" sz="2400" dirty="0"/>
              <a:t>	</a:t>
            </a:r>
            <a:r>
              <a:rPr lang="en-US" sz="2400" dirty="0" err="1">
                <a:latin typeface="Consolas" charset="0"/>
                <a:ea typeface="Consolas" charset="0"/>
                <a:cs typeface="Consolas" charset="0"/>
              </a:rPr>
              <a:t>tbl_spark</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tbl_sql</a:t>
            </a:r>
            <a:endParaRPr lang="en-US" sz="2400" dirty="0">
              <a:latin typeface="Consolas" charset="0"/>
              <a:ea typeface="Consolas" charset="0"/>
              <a:cs typeface="Consolas" charset="0"/>
            </a:endParaRPr>
          </a:p>
          <a:p>
            <a:endParaRPr lang="en-US" sz="2400" dirty="0"/>
          </a:p>
          <a:p>
            <a:r>
              <a:rPr lang="en-US" sz="2400" i="1" dirty="0"/>
              <a:t>Lazy </a:t>
            </a:r>
            <a:r>
              <a:rPr lang="en-US" sz="2400" i="1" dirty="0"/>
              <a:t>Computations;</a:t>
            </a:r>
          </a:p>
          <a:p>
            <a:r>
              <a:rPr lang="en-US" sz="2400" dirty="0"/>
              <a:t>	</a:t>
            </a:r>
            <a:r>
              <a:rPr lang="en-US" sz="2400" dirty="0" err="1">
                <a:latin typeface="Consolas" charset="0"/>
                <a:ea typeface="Consolas" charset="0"/>
                <a:cs typeface="Consolas" charset="0"/>
              </a:rPr>
              <a:t>dplyr</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sql</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sdf_transforms</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ml_transformer</a:t>
            </a:r>
            <a:r>
              <a:rPr lang="en-US" sz="2400" dirty="0">
                <a:latin typeface="Consolas" charset="0"/>
                <a:ea typeface="Consolas" charset="0"/>
                <a:cs typeface="Consolas" charset="0"/>
              </a:rPr>
              <a:t> </a:t>
            </a:r>
            <a:r>
              <a:rPr lang="en-US" sz="2400" dirty="0"/>
              <a:t/>
            </a:r>
            <a:br>
              <a:rPr lang="en-US" sz="2400" dirty="0"/>
            </a:br>
            <a:r>
              <a:rPr lang="en-US" sz="2400" dirty="0"/>
              <a:t/>
            </a:r>
            <a:br>
              <a:rPr lang="en-US" sz="2400" dirty="0"/>
            </a:br>
            <a:r>
              <a:rPr lang="en-US" sz="2400" i="1" dirty="0"/>
              <a:t>Eager </a:t>
            </a:r>
            <a:r>
              <a:rPr lang="en-US" sz="2400" i="1" dirty="0"/>
              <a:t>Queries</a:t>
            </a:r>
            <a:r>
              <a:rPr lang="en-US" sz="2400" i="1" dirty="0"/>
              <a:t>;</a:t>
            </a:r>
          </a:p>
          <a:p>
            <a:r>
              <a:rPr lang="en-US" sz="2400" i="1" dirty="0"/>
              <a:t>	</a:t>
            </a:r>
            <a:r>
              <a:rPr lang="en-US" sz="2400" dirty="0">
                <a:latin typeface="Consolas" charset="0"/>
                <a:ea typeface="Consolas" charset="0"/>
                <a:cs typeface="Consolas" charset="0"/>
              </a:rPr>
              <a:t> </a:t>
            </a:r>
            <a:r>
              <a:rPr lang="en-US" sz="2400" dirty="0" err="1">
                <a:latin typeface="Consolas" charset="0"/>
                <a:ea typeface="Consolas" charset="0"/>
                <a:cs typeface="Consolas" charset="0"/>
              </a:rPr>
              <a:t>dplyr</a:t>
            </a:r>
            <a:r>
              <a:rPr lang="en-US" sz="2400" dirty="0">
                <a:latin typeface="Consolas" charset="0"/>
                <a:ea typeface="Consolas" charset="0"/>
                <a:cs typeface="Consolas" charset="0"/>
              </a:rPr>
              <a:t>::collect, head</a:t>
            </a:r>
          </a:p>
        </p:txBody>
      </p:sp>
    </p:spTree>
    <p:extLst>
      <p:ext uri="{BB962C8B-B14F-4D97-AF65-F5344CB8AC3E}">
        <p14:creationId xmlns:p14="http://schemas.microsoft.com/office/powerpoint/2010/main" val="32574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1088678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1657" y="2053771"/>
            <a:ext cx="7844972" cy="1735860"/>
          </a:xfrm>
          <a:prstGeom prst="rect">
            <a:avLst/>
          </a:prstGeom>
          <a:noFill/>
        </p:spPr>
        <p:txBody>
          <a:bodyPr wrap="square" lIns="182880" tIns="146304" rIns="182880" bIns="146304" rtlCol="0">
            <a:spAutoFit/>
          </a:bodyPr>
          <a:lstStyle/>
          <a:p>
            <a:pPr algn="ctr">
              <a:lnSpc>
                <a:spcPct val="90000"/>
              </a:lnSpc>
              <a:spcAft>
                <a:spcPts val="600"/>
              </a:spcAft>
            </a:pPr>
            <a:r>
              <a:rPr lang="en-US" sz="5200" dirty="0">
                <a:gradFill>
                  <a:gsLst>
                    <a:gs pos="2917">
                      <a:schemeClr val="tx1"/>
                    </a:gs>
                    <a:gs pos="30000">
                      <a:schemeClr val="tx1"/>
                    </a:gs>
                  </a:gsLst>
                  <a:lin ang="5400000" scaled="0"/>
                </a:gradFill>
                <a:latin typeface="+mj-lt"/>
              </a:rPr>
              <a:t>The Microsoft R Advanced Analytics Stack</a:t>
            </a:r>
          </a:p>
        </p:txBody>
      </p:sp>
    </p:spTree>
    <p:extLst>
      <p:ext uri="{BB962C8B-B14F-4D97-AF65-F5344CB8AC3E}">
        <p14:creationId xmlns:p14="http://schemas.microsoft.com/office/powerpoint/2010/main" val="4581584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Computing with MRS</a:t>
            </a:r>
            <a:endParaRPr lang="en-US" dirty="0"/>
          </a:p>
        </p:txBody>
      </p:sp>
      <p:sp>
        <p:nvSpPr>
          <p:cNvPr id="3" name="TextBox 2"/>
          <p:cNvSpPr txBox="1"/>
          <p:nvPr/>
        </p:nvSpPr>
        <p:spPr>
          <a:xfrm>
            <a:off x="795690" y="1417639"/>
            <a:ext cx="9869103" cy="5262979"/>
          </a:xfrm>
          <a:prstGeom prst="rect">
            <a:avLst/>
          </a:prstGeom>
          <a:noFill/>
        </p:spPr>
        <p:txBody>
          <a:bodyPr wrap="square" rtlCol="0">
            <a:spAutoFit/>
          </a:bodyPr>
          <a:lstStyle/>
          <a:p>
            <a:pPr marL="380990" indent="-380990">
              <a:buFont typeface="Arial" charset="0"/>
              <a:buChar char="•"/>
            </a:pPr>
            <a:r>
              <a:rPr lang="en-US" sz="2400" dirty="0"/>
              <a:t>MRS has two packages for distributed machine learning and predictive modeling:</a:t>
            </a:r>
          </a:p>
          <a:p>
            <a:pPr marL="990575" lvl="1" indent="-380990">
              <a:buFont typeface="Arial" charset="0"/>
              <a:buChar char="•"/>
            </a:pPr>
            <a:r>
              <a:rPr lang="en-US" sz="2400" dirty="0" err="1">
                <a:latin typeface="Consolas" charset="0"/>
                <a:ea typeface="Consolas" charset="0"/>
                <a:cs typeface="Consolas" charset="0"/>
              </a:rPr>
              <a:t>RevoScaleR</a:t>
            </a:r>
            <a:endParaRPr lang="en-US" sz="2400" dirty="0">
              <a:latin typeface="Consolas" charset="0"/>
              <a:ea typeface="Consolas" charset="0"/>
              <a:cs typeface="Consolas" charset="0"/>
            </a:endParaRPr>
          </a:p>
          <a:p>
            <a:pPr marL="1600160" lvl="2" indent="-380990">
              <a:buFont typeface="Arial" charset="0"/>
              <a:buChar char="•"/>
            </a:pPr>
            <a:r>
              <a:rPr lang="en-US" sz="2400" dirty="0"/>
              <a:t>Primarily written in C++</a:t>
            </a:r>
          </a:p>
          <a:p>
            <a:pPr marL="1600160" lvl="2" indent="-380990">
              <a:buFont typeface="Arial" charset="0"/>
              <a:buChar char="•"/>
            </a:pPr>
            <a:r>
              <a:rPr lang="en-US" sz="2400" dirty="0"/>
              <a:t>Spark extensions written in Scala</a:t>
            </a:r>
          </a:p>
          <a:p>
            <a:pPr marL="990575" lvl="1" indent="-380990">
              <a:buFont typeface="Arial" charset="0"/>
              <a:buChar char="•"/>
            </a:pPr>
            <a:r>
              <a:rPr lang="en-US" sz="2400" dirty="0" err="1">
                <a:latin typeface="Consolas" charset="0"/>
                <a:ea typeface="Consolas" charset="0"/>
                <a:cs typeface="Consolas" charset="0"/>
              </a:rPr>
              <a:t>MicrosoftML</a:t>
            </a:r>
            <a:endParaRPr lang="en-US" sz="2400" dirty="0">
              <a:latin typeface="Consolas" charset="0"/>
              <a:ea typeface="Consolas" charset="0"/>
              <a:cs typeface="Consolas" charset="0"/>
            </a:endParaRPr>
          </a:p>
          <a:p>
            <a:pPr marL="1600160" lvl="2" indent="-380990">
              <a:buFont typeface="Arial" charset="0"/>
              <a:buChar char="•"/>
            </a:pPr>
            <a:r>
              <a:rPr lang="en-US" sz="2400" dirty="0"/>
              <a:t>Primarily written in C#</a:t>
            </a:r>
          </a:p>
          <a:p>
            <a:pPr marL="1600160" lvl="2" indent="-380990">
              <a:buFont typeface="Arial" charset="0"/>
              <a:buChar char="•"/>
            </a:pPr>
            <a:r>
              <a:rPr lang="en-US" sz="2400" dirty="0"/>
              <a:t>CLR bridge to MRS process – (</a:t>
            </a:r>
            <a:r>
              <a:rPr lang="en-US" sz="2400" dirty="0" err="1"/>
              <a:t>BxlServer</a:t>
            </a:r>
            <a:r>
              <a:rPr lang="en-US" sz="2400" dirty="0"/>
              <a:t>)</a:t>
            </a:r>
          </a:p>
          <a:p>
            <a:pPr marL="380990" indent="-380990">
              <a:buFont typeface="Arial" charset="0"/>
              <a:buChar char="•"/>
            </a:pPr>
            <a:r>
              <a:rPr lang="en-US" sz="2400" dirty="0"/>
              <a:t>Both packages are executed as parallel external memory algorithms, and can consume a variety a data sources</a:t>
            </a:r>
          </a:p>
          <a:p>
            <a:pPr marL="990575" lvl="1" indent="-380990">
              <a:buFont typeface="Arial" charset="0"/>
              <a:buChar char="•"/>
            </a:pPr>
            <a:r>
              <a:rPr lang="en-US" sz="2400" dirty="0"/>
              <a:t>Hive tables</a:t>
            </a:r>
          </a:p>
          <a:p>
            <a:pPr marL="990575" lvl="1" indent="-380990">
              <a:buFont typeface="Arial" charset="0"/>
              <a:buChar char="•"/>
            </a:pPr>
            <a:r>
              <a:rPr lang="en-US" sz="2400" dirty="0"/>
              <a:t>Parquet</a:t>
            </a:r>
          </a:p>
          <a:p>
            <a:pPr marL="990575" lvl="1" indent="-380990">
              <a:buFont typeface="Arial" charset="0"/>
              <a:buChar char="•"/>
            </a:pPr>
            <a:r>
              <a:rPr lang="en-US" sz="2400" dirty="0"/>
              <a:t>Text</a:t>
            </a:r>
          </a:p>
          <a:p>
            <a:pPr marL="990575" lvl="1" indent="-380990">
              <a:buFont typeface="Arial" charset="0"/>
              <a:buChar char="•"/>
            </a:pPr>
            <a:r>
              <a:rPr lang="en-US" sz="2400" dirty="0"/>
              <a:t>ODBC, and many more</a:t>
            </a:r>
            <a:endParaRPr lang="en-US" sz="2400" dirty="0"/>
          </a:p>
        </p:txBody>
      </p:sp>
    </p:spTree>
    <p:extLst>
      <p:ext uri="{BB962C8B-B14F-4D97-AF65-F5344CB8AC3E}">
        <p14:creationId xmlns:p14="http://schemas.microsoft.com/office/powerpoint/2010/main" val="45578379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sparklyr</a:t>
            </a:r>
            <a:r>
              <a:rPr lang="en-US" dirty="0" smtClean="0"/>
              <a:t> to MRS</a:t>
            </a:r>
            <a:endParaRPr lang="en-US" dirty="0"/>
          </a:p>
        </p:txBody>
      </p:sp>
      <p:sp>
        <p:nvSpPr>
          <p:cNvPr id="3" name="Rounded Rectangle 2"/>
          <p:cNvSpPr/>
          <p:nvPr/>
        </p:nvSpPr>
        <p:spPr>
          <a:xfrm>
            <a:off x="539015" y="2245894"/>
            <a:ext cx="2036853" cy="1681212"/>
          </a:xfrm>
          <a:prstGeom prst="roundRect">
            <a:avLst/>
          </a:prstGeom>
          <a:solidFill>
            <a:srgbClr val="8FC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Box 3"/>
          <p:cNvSpPr txBox="1"/>
          <p:nvPr/>
        </p:nvSpPr>
        <p:spPr>
          <a:xfrm>
            <a:off x="782855" y="2489734"/>
            <a:ext cx="1793013" cy="1077026"/>
          </a:xfrm>
          <a:prstGeom prst="rect">
            <a:avLst/>
          </a:prstGeom>
          <a:noFill/>
        </p:spPr>
        <p:txBody>
          <a:bodyPr wrap="square" rtlCol="0">
            <a:spAutoFit/>
          </a:bodyPr>
          <a:lstStyle/>
          <a:p>
            <a:r>
              <a:rPr lang="en-US" sz="2133" dirty="0"/>
              <a:t>Spark </a:t>
            </a:r>
            <a:r>
              <a:rPr lang="en-US" sz="2133" dirty="0" err="1"/>
              <a:t>DataFrame</a:t>
            </a:r>
            <a:r>
              <a:rPr lang="en-US" sz="2133" dirty="0"/>
              <a:t>,</a:t>
            </a:r>
          </a:p>
          <a:p>
            <a:r>
              <a:rPr lang="en-US" sz="2133" dirty="0" err="1">
                <a:latin typeface="Consolas" charset="0"/>
                <a:ea typeface="Consolas" charset="0"/>
                <a:cs typeface="Consolas" charset="0"/>
              </a:rPr>
              <a:t>tbl_spark</a:t>
            </a:r>
            <a:endParaRPr lang="en-US" sz="2133" dirty="0">
              <a:latin typeface="Consolas" charset="0"/>
              <a:ea typeface="Consolas" charset="0"/>
              <a:cs typeface="Consolas" charset="0"/>
            </a:endParaRPr>
          </a:p>
        </p:txBody>
      </p:sp>
      <p:cxnSp>
        <p:nvCxnSpPr>
          <p:cNvPr id="6" name="Straight Arrow Connector 5"/>
          <p:cNvCxnSpPr>
            <a:stCxn id="3" idx="3"/>
          </p:cNvCxnSpPr>
          <p:nvPr/>
        </p:nvCxnSpPr>
        <p:spPr>
          <a:xfrm flipV="1">
            <a:off x="2575868" y="2091889"/>
            <a:ext cx="2557605" cy="994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3" idx="3"/>
          </p:cNvCxnSpPr>
          <p:nvPr/>
        </p:nvCxnSpPr>
        <p:spPr>
          <a:xfrm>
            <a:off x="2575868" y="3086500"/>
            <a:ext cx="2621773" cy="956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5133474" y="1405287"/>
            <a:ext cx="2036853" cy="1681212"/>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ounded Rectangle 9"/>
          <p:cNvSpPr/>
          <p:nvPr/>
        </p:nvSpPr>
        <p:spPr>
          <a:xfrm>
            <a:off x="5197642" y="3564555"/>
            <a:ext cx="2036853" cy="1681212"/>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extBox 10"/>
          <p:cNvSpPr txBox="1"/>
          <p:nvPr/>
        </p:nvSpPr>
        <p:spPr>
          <a:xfrm>
            <a:off x="5309074" y="1627151"/>
            <a:ext cx="1925421" cy="1077026"/>
          </a:xfrm>
          <a:prstGeom prst="rect">
            <a:avLst/>
          </a:prstGeom>
          <a:noFill/>
        </p:spPr>
        <p:txBody>
          <a:bodyPr wrap="square" rtlCol="0">
            <a:spAutoFit/>
          </a:bodyPr>
          <a:lstStyle/>
          <a:p>
            <a:r>
              <a:rPr lang="en-US" sz="2133" dirty="0"/>
              <a:t>Parquet,</a:t>
            </a:r>
          </a:p>
          <a:p>
            <a:r>
              <a:rPr lang="en-US" sz="2133" dirty="0" err="1">
                <a:latin typeface="Consolas" charset="0"/>
                <a:ea typeface="Consolas" charset="0"/>
                <a:cs typeface="Consolas" charset="0"/>
              </a:rPr>
              <a:t>s</a:t>
            </a:r>
            <a:r>
              <a:rPr lang="en-US" sz="2133" dirty="0" err="1">
                <a:latin typeface="Consolas" charset="0"/>
                <a:ea typeface="Consolas" charset="0"/>
                <a:cs typeface="Consolas" charset="0"/>
              </a:rPr>
              <a:t>park_write_parquet</a:t>
            </a:r>
            <a:endParaRPr lang="en-US" sz="2133" dirty="0">
              <a:latin typeface="Consolas" charset="0"/>
              <a:ea typeface="Consolas" charset="0"/>
              <a:cs typeface="Consolas" charset="0"/>
            </a:endParaRPr>
          </a:p>
        </p:txBody>
      </p:sp>
      <p:sp>
        <p:nvSpPr>
          <p:cNvPr id="13" name="TextBox 12"/>
          <p:cNvSpPr txBox="1"/>
          <p:nvPr/>
        </p:nvSpPr>
        <p:spPr>
          <a:xfrm>
            <a:off x="5259958" y="3927105"/>
            <a:ext cx="2156060" cy="748795"/>
          </a:xfrm>
          <a:prstGeom prst="rect">
            <a:avLst/>
          </a:prstGeom>
          <a:noFill/>
        </p:spPr>
        <p:txBody>
          <a:bodyPr wrap="square" rtlCol="0">
            <a:spAutoFit/>
          </a:bodyPr>
          <a:lstStyle/>
          <a:p>
            <a:r>
              <a:rPr lang="en-US" sz="2133" dirty="0"/>
              <a:t>Hive</a:t>
            </a:r>
          </a:p>
          <a:p>
            <a:r>
              <a:rPr lang="en-US" sz="2133" dirty="0" err="1">
                <a:latin typeface="Consolas" charset="0"/>
                <a:ea typeface="Consolas" charset="0"/>
                <a:cs typeface="Consolas" charset="0"/>
              </a:rPr>
              <a:t>s</a:t>
            </a:r>
            <a:r>
              <a:rPr lang="en-US" sz="2133" dirty="0" err="1">
                <a:latin typeface="Consolas" charset="0"/>
                <a:ea typeface="Consolas" charset="0"/>
                <a:cs typeface="Consolas" charset="0"/>
              </a:rPr>
              <a:t>df_register</a:t>
            </a:r>
            <a:endParaRPr lang="en-US" sz="2133" dirty="0">
              <a:latin typeface="Consolas" charset="0"/>
              <a:ea typeface="Consolas" charset="0"/>
              <a:cs typeface="Consolas" charset="0"/>
            </a:endParaRPr>
          </a:p>
        </p:txBody>
      </p:sp>
      <p:cxnSp>
        <p:nvCxnSpPr>
          <p:cNvPr id="16" name="Straight Arrow Connector 15"/>
          <p:cNvCxnSpPr/>
          <p:nvPr/>
        </p:nvCxnSpPr>
        <p:spPr>
          <a:xfrm flipV="1">
            <a:off x="7234495" y="3412123"/>
            <a:ext cx="2557605" cy="994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170327" y="2070232"/>
            <a:ext cx="2621773" cy="956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9856268" y="2245894"/>
            <a:ext cx="2036853" cy="168121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TextBox 18"/>
          <p:cNvSpPr txBox="1"/>
          <p:nvPr/>
        </p:nvSpPr>
        <p:spPr>
          <a:xfrm>
            <a:off x="9938330" y="2548287"/>
            <a:ext cx="1925421" cy="913007"/>
          </a:xfrm>
          <a:prstGeom prst="rect">
            <a:avLst/>
          </a:prstGeom>
          <a:noFill/>
        </p:spPr>
        <p:txBody>
          <a:bodyPr wrap="square" rtlCol="0">
            <a:spAutoFit/>
          </a:bodyPr>
          <a:lstStyle/>
          <a:p>
            <a:r>
              <a:rPr lang="en-US" sz="2133" dirty="0">
                <a:latin typeface="Consolas" charset="0"/>
                <a:ea typeface="Consolas" charset="0"/>
                <a:cs typeface="Consolas" charset="0"/>
              </a:rPr>
              <a:t>MRS</a:t>
            </a:r>
          </a:p>
          <a:p>
            <a:r>
              <a:rPr lang="en-US" sz="1600" dirty="0" err="1">
                <a:latin typeface="Consolas" charset="0"/>
                <a:ea typeface="Consolas" charset="0"/>
                <a:cs typeface="Consolas" charset="0"/>
              </a:rPr>
              <a:t>rxDataStep</a:t>
            </a:r>
            <a:r>
              <a:rPr lang="en-US" sz="1600" dirty="0">
                <a:latin typeface="Consolas" charset="0"/>
                <a:ea typeface="Consolas" charset="0"/>
                <a:cs typeface="Consolas" charset="0"/>
              </a:rPr>
              <a:t>(</a:t>
            </a:r>
          </a:p>
          <a:p>
            <a:r>
              <a:rPr lang="en-US" sz="1600" dirty="0" err="1">
                <a:latin typeface="Consolas" charset="0"/>
                <a:ea typeface="Consolas" charset="0"/>
                <a:cs typeface="Consolas" charset="0"/>
              </a:rPr>
              <a:t>outFile</a:t>
            </a:r>
            <a:r>
              <a:rPr lang="en-US" sz="1600" dirty="0">
                <a:latin typeface="Consolas" charset="0"/>
                <a:ea typeface="Consolas" charset="0"/>
                <a:cs typeface="Consolas" charset="0"/>
              </a:rPr>
              <a:t> = </a:t>
            </a:r>
            <a:r>
              <a:rPr lang="en-US" sz="1600" dirty="0" err="1">
                <a:latin typeface="Consolas" charset="0"/>
                <a:ea typeface="Consolas" charset="0"/>
                <a:cs typeface="Consolas" charset="0"/>
              </a:rPr>
              <a:t>xdfd</a:t>
            </a:r>
            <a:r>
              <a:rPr lang="en-US" sz="1600" dirty="0">
                <a:latin typeface="Consolas" charset="0"/>
                <a:ea typeface="Consolas" charset="0"/>
                <a:cs typeface="Consolas" charset="0"/>
              </a:rPr>
              <a:t>)</a:t>
            </a:r>
          </a:p>
        </p:txBody>
      </p:sp>
      <p:sp>
        <p:nvSpPr>
          <p:cNvPr id="20" name="TextBox 19"/>
          <p:cNvSpPr txBox="1"/>
          <p:nvPr/>
        </p:nvSpPr>
        <p:spPr>
          <a:xfrm rot="1299395">
            <a:off x="7399270" y="2094244"/>
            <a:ext cx="2411076" cy="420564"/>
          </a:xfrm>
          <a:prstGeom prst="rect">
            <a:avLst/>
          </a:prstGeom>
          <a:noFill/>
        </p:spPr>
        <p:txBody>
          <a:bodyPr wrap="square" rtlCol="0">
            <a:spAutoFit/>
          </a:bodyPr>
          <a:lstStyle/>
          <a:p>
            <a:r>
              <a:rPr lang="en-US" sz="2133" dirty="0" err="1">
                <a:latin typeface="Consolas" charset="0"/>
                <a:ea typeface="Consolas" charset="0"/>
                <a:cs typeface="Consolas" charset="0"/>
              </a:rPr>
              <a:t>RxParquetData</a:t>
            </a:r>
            <a:endParaRPr lang="en-US" sz="2133" dirty="0">
              <a:latin typeface="Consolas" charset="0"/>
              <a:ea typeface="Consolas" charset="0"/>
              <a:cs typeface="Consolas" charset="0"/>
            </a:endParaRPr>
          </a:p>
        </p:txBody>
      </p:sp>
      <p:sp>
        <p:nvSpPr>
          <p:cNvPr id="21" name="TextBox 20"/>
          <p:cNvSpPr txBox="1"/>
          <p:nvPr/>
        </p:nvSpPr>
        <p:spPr>
          <a:xfrm rot="20363222">
            <a:off x="7443637" y="3879187"/>
            <a:ext cx="2322340" cy="420564"/>
          </a:xfrm>
          <a:prstGeom prst="rect">
            <a:avLst/>
          </a:prstGeom>
          <a:noFill/>
        </p:spPr>
        <p:txBody>
          <a:bodyPr wrap="square" rtlCol="0">
            <a:spAutoFit/>
          </a:bodyPr>
          <a:lstStyle/>
          <a:p>
            <a:r>
              <a:rPr lang="en-US" sz="2133" dirty="0" err="1">
                <a:latin typeface="Consolas" charset="0"/>
                <a:ea typeface="Consolas" charset="0"/>
                <a:cs typeface="Consolas" charset="0"/>
              </a:rPr>
              <a:t>RxHive</a:t>
            </a:r>
            <a:endParaRPr lang="en-US" sz="2133" dirty="0">
              <a:latin typeface="Consolas" charset="0"/>
              <a:ea typeface="Consolas" charset="0"/>
              <a:cs typeface="Consolas" charset="0"/>
            </a:endParaRPr>
          </a:p>
        </p:txBody>
      </p:sp>
    </p:spTree>
    <p:extLst>
      <p:ext uri="{BB962C8B-B14F-4D97-AF65-F5344CB8AC3E}">
        <p14:creationId xmlns:p14="http://schemas.microsoft.com/office/powerpoint/2010/main" val="28412413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696593"/>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endParaRPr lang="en-US" dirty="0"/>
          </a:p>
          <a:p>
            <a:pPr marL="0" indent="0">
              <a:buNone/>
            </a:pPr>
            <a:r>
              <a:rPr lang="en-US" sz="2745" dirty="0"/>
              <a:t>Note: models available in open-source R packages won’t be made parallel automatically</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32539748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3" y="1285009"/>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53">
              <a:lnSpc>
                <a:spcPct val="90000"/>
              </a:lnSpc>
            </a:pPr>
            <a:endParaRPr lang="en-US" sz="2355"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009" y="375628"/>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69" y="219808"/>
            <a:ext cx="12083467" cy="899409"/>
          </a:xfrm>
        </p:spPr>
        <p:txBody>
          <a:bodyPr vert="horz" wrap="square" lIns="143408" tIns="89631" rIns="143408" bIns="89631"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7" cy="101571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7" dirty="0" err="1">
                <a:solidFill>
                  <a:schemeClr val="tx1"/>
                </a:solidFill>
              </a:rPr>
              <a:t>AlgorithmMaster</a:t>
            </a:r>
            <a:endParaRPr lang="en-US" sz="1867" dirty="0">
              <a:solidFill>
                <a:schemeClr val="tx1"/>
              </a:solidFill>
            </a:endParaRPr>
          </a:p>
        </p:txBody>
      </p:sp>
      <p:sp>
        <p:nvSpPr>
          <p:cNvPr id="50" name="Rectangle 49"/>
          <p:cNvSpPr/>
          <p:nvPr/>
        </p:nvSpPr>
        <p:spPr bwMode="auto">
          <a:xfrm>
            <a:off x="2696123" y="2636093"/>
            <a:ext cx="1220157" cy="613505"/>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tx1"/>
                </a:solidFill>
              </a:rPr>
              <a:t>Predictive Algorithm</a:t>
            </a:r>
          </a:p>
        </p:txBody>
      </p:sp>
      <p:grpSp>
        <p:nvGrpSpPr>
          <p:cNvPr id="51" name="Group 3"/>
          <p:cNvGrpSpPr>
            <a:grpSpLocks/>
          </p:cNvGrpSpPr>
          <p:nvPr/>
        </p:nvGrpSpPr>
        <p:grpSpPr bwMode="auto">
          <a:xfrm>
            <a:off x="1963317" y="2839284"/>
            <a:ext cx="728351" cy="231088"/>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3"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7" dirty="0">
                  <a:solidFill>
                    <a:schemeClr val="bg1"/>
                  </a:solidFill>
                </a:rPr>
                <a:t>Big</a:t>
              </a:r>
              <a:br>
                <a:rPr lang="en-US" sz="1867" dirty="0">
                  <a:solidFill>
                    <a:schemeClr val="bg1"/>
                  </a:solidFill>
                </a:rPr>
              </a:br>
              <a:r>
                <a:rPr lang="en-US" sz="1867"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7"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7" dirty="0">
                  <a:solidFill>
                    <a:schemeClr val="bg1"/>
                  </a:solidFill>
                </a:rPr>
                <a:t>Load Block At A Time</a:t>
              </a:r>
            </a:p>
          </p:txBody>
        </p:sp>
      </p:grpSp>
      <p:sp>
        <p:nvSpPr>
          <p:cNvPr id="60" name="Rectangle 59"/>
          <p:cNvSpPr/>
          <p:nvPr/>
        </p:nvSpPr>
        <p:spPr bwMode="auto">
          <a:xfrm>
            <a:off x="5991358" y="1660327"/>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7" dirty="0">
                <a:solidFill>
                  <a:schemeClr val="bg1"/>
                </a:solidFill>
              </a:rPr>
              <a:t>Distribute Work, Compile Results</a:t>
            </a:r>
          </a:p>
        </p:txBody>
      </p:sp>
      <p:grpSp>
        <p:nvGrpSpPr>
          <p:cNvPr id="2" name="Group 1"/>
          <p:cNvGrpSpPr/>
          <p:nvPr/>
        </p:nvGrpSpPr>
        <p:grpSpPr>
          <a:xfrm>
            <a:off x="5693500" y="1058425"/>
            <a:ext cx="1990865" cy="624539"/>
            <a:chOff x="5429920" y="2300510"/>
            <a:chExt cx="2031074" cy="637152"/>
          </a:xfrm>
        </p:grpSpPr>
        <p:pic>
          <p:nvPicPr>
            <p:cNvPr id="61" name="Picture 60"/>
            <p:cNvPicPr>
              <a:picLocks noChangeAspect="1"/>
            </p:cNvPicPr>
            <p:nvPr/>
          </p:nvPicPr>
          <p:blipFill>
            <a:blip r:embed="rId8"/>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8"/>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8"/>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5" y="3124145"/>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82"/>
            <a:ext cx="2821157" cy="880521"/>
            <a:chOff x="4731127" y="2674905"/>
            <a:chExt cx="1573063" cy="1351832"/>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53">
                <a:lnSpc>
                  <a:spcPct val="90000"/>
                </a:lnSpc>
              </a:pPr>
              <a:r>
                <a:rPr lang="en-US" sz="2355"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53">
                <a:lnSpc>
                  <a:spcPct val="90000"/>
                </a:lnSpc>
              </a:pPr>
              <a:endParaRPr lang="en-GB" sz="2355"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4"/>
              <a:ext cx="526213" cy="777863"/>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4" y="4576189"/>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69" indent="-448169">
              <a:buFont typeface="Arial" panose="020B0604020202020204" pitchFamily="34" charset="0"/>
              <a:buChar char="•"/>
              <a:defRPr/>
            </a:pPr>
            <a:r>
              <a:rPr lang="en-US" dirty="0">
                <a:solidFill>
                  <a:schemeClr val="tx1"/>
                </a:solidFill>
              </a:rPr>
              <a:t>A compute context defines where to process.</a:t>
            </a:r>
          </a:p>
          <a:p>
            <a:pPr marL="905328" lvl="1" indent="-448169">
              <a:buFont typeface="Arial" panose="020B0604020202020204" pitchFamily="34" charset="0"/>
              <a:buChar char="•"/>
              <a:defRPr/>
            </a:pPr>
            <a:r>
              <a:rPr lang="en-US" dirty="0">
                <a:solidFill>
                  <a:schemeClr val="tx1"/>
                </a:solidFill>
              </a:rPr>
              <a:t>E.g. remote context like Hadoop Map Reduce</a:t>
            </a:r>
          </a:p>
          <a:p>
            <a:pPr marL="448169" indent="-448169">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69" indent="-448169">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9" y="6601883"/>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3" b="1" dirty="0">
                <a:solidFill>
                  <a:schemeClr val="tx1"/>
                </a:solidFill>
              </a:rPr>
              <a:t>Microsoft R Client</a:t>
            </a:r>
          </a:p>
        </p:txBody>
      </p:sp>
      <p:sp>
        <p:nvSpPr>
          <p:cNvPr id="87" name="Rectangle 86"/>
          <p:cNvSpPr/>
          <p:nvPr/>
        </p:nvSpPr>
        <p:spPr bwMode="auto">
          <a:xfrm>
            <a:off x="8380164" y="906107"/>
            <a:ext cx="3591005" cy="41181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3" b="1" dirty="0">
                <a:solidFill>
                  <a:schemeClr val="tx1"/>
                </a:solidFill>
              </a:rPr>
              <a:t>Microsoft R Server</a:t>
            </a:r>
          </a:p>
        </p:txBody>
      </p:sp>
      <p:grpSp>
        <p:nvGrpSpPr>
          <p:cNvPr id="10" name="Group 9"/>
          <p:cNvGrpSpPr/>
          <p:nvPr/>
        </p:nvGrpSpPr>
        <p:grpSpPr>
          <a:xfrm>
            <a:off x="1021075" y="2737131"/>
            <a:ext cx="1336647" cy="1106351"/>
            <a:chOff x="1040814" y="2791415"/>
            <a:chExt cx="1363642" cy="1128693"/>
          </a:xfrm>
        </p:grpSpPr>
        <p:pic>
          <p:nvPicPr>
            <p:cNvPr id="79878" name="Picture 10" descr="300px-Rlogo.png"/>
            <p:cNvPicPr>
              <a:picLocks noChangeAspect="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6"/>
              <a:ext cx="1363642" cy="628232"/>
            </a:xfrm>
            <a:prstGeom prst="rect">
              <a:avLst/>
            </a:prstGeom>
            <a:noFill/>
          </p:spPr>
          <p:txBody>
            <a:bodyPr wrap="none" lIns="179260" tIns="143408" rIns="179260" bIns="143408" rtlCol="0">
              <a:spAutoFit/>
            </a:bodyPr>
            <a:lstStyle/>
            <a:p>
              <a:pPr>
                <a:lnSpc>
                  <a:spcPct val="90000"/>
                </a:lnSpc>
                <a:spcAft>
                  <a:spcPts val="588"/>
                </a:spcAft>
              </a:pPr>
              <a:r>
                <a:rPr lang="en-GB" sz="2355" dirty="0">
                  <a:solidFill>
                    <a:schemeClr val="bg1"/>
                  </a:solidFill>
                </a:rPr>
                <a:t>Console</a:t>
              </a:r>
            </a:p>
          </p:txBody>
        </p:sp>
      </p:grpSp>
      <p:sp>
        <p:nvSpPr>
          <p:cNvPr id="88" name="Rectangle 87"/>
          <p:cNvSpPr/>
          <p:nvPr/>
        </p:nvSpPr>
        <p:spPr bwMode="auto">
          <a:xfrm>
            <a:off x="893102" y="1713392"/>
            <a:ext cx="1289775" cy="786181"/>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tx1"/>
                </a:solidFill>
              </a:rPr>
              <a:t>R IDE </a:t>
            </a:r>
            <a:r>
              <a:rPr lang="en-US" sz="1567" u="sng" dirty="0">
                <a:solidFill>
                  <a:schemeClr val="tx1"/>
                </a:solidFill>
              </a:rPr>
              <a:t>or</a:t>
            </a:r>
            <a:r>
              <a:rPr lang="en-US" sz="1567" dirty="0">
                <a:solidFill>
                  <a:schemeClr val="tx1"/>
                </a:solidFill>
              </a:rPr>
              <a:t> command-line</a:t>
            </a:r>
          </a:p>
        </p:txBody>
      </p:sp>
      <p:grpSp>
        <p:nvGrpSpPr>
          <p:cNvPr id="90" name="Group 3"/>
          <p:cNvGrpSpPr>
            <a:grpSpLocks/>
          </p:cNvGrpSpPr>
          <p:nvPr/>
        </p:nvGrpSpPr>
        <p:grpSpPr bwMode="auto">
          <a:xfrm rot="5400000">
            <a:off x="1422112" y="2466004"/>
            <a:ext cx="310769" cy="231483"/>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10" y="2039740"/>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tags r:id="rId1"/>
    </p:custDataLst>
    <p:extLst>
      <p:ext uri="{BB962C8B-B14F-4D97-AF65-F5344CB8AC3E}">
        <p14:creationId xmlns:p14="http://schemas.microsoft.com/office/powerpoint/2010/main" val="1643385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xmlns=""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xmlns=""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xmlns="" val="1919214337"/>
                  </a:ext>
                </a:extLst>
              </a:tr>
            </a:tbl>
          </a:graphicData>
        </a:graphic>
      </p:graphicFrame>
      <p:graphicFrame>
        <p:nvGraphicFramePr>
          <p:cNvPr id="58" name="Table 57"/>
          <p:cNvGraphicFramePr>
            <a:graphicFrameLocks noGrp="1"/>
          </p:cNvGraphicFramePr>
          <p:nvPr>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xmlns=""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xmlns=""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xmlns=""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xmlns=""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xmlns=""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xmlns=""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xmlns=""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xmlns=""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xmlns=""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xmlns=""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00396522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8"/>
            <a:ext cx="11653523" cy="4718386"/>
          </a:xfrm>
        </p:spPr>
        <p:txBody>
          <a:bodyPr/>
          <a:lstStyle/>
          <a:p>
            <a:endParaRPr lang="en-US" dirty="0"/>
          </a:p>
          <a:p>
            <a:r>
              <a:rPr lang="en-US" dirty="0"/>
              <a:t>Chunk-oriented</a:t>
            </a:r>
          </a:p>
          <a:p>
            <a:pPr lvl="1"/>
            <a:r>
              <a:rPr lang="en-US" dirty="0"/>
              <a:t>Easy to distribute to nodes</a:t>
            </a:r>
          </a:p>
          <a:p>
            <a:pPr lvl="1"/>
            <a:r>
              <a:rPr lang="en-US" dirty="0"/>
              <a:t>Fast to append</a:t>
            </a:r>
          </a:p>
          <a:p>
            <a:endParaRPr lang="en-US" dirty="0"/>
          </a:p>
          <a:p>
            <a:r>
              <a:rPr lang="en-US" dirty="0"/>
              <a:t>Column-oriented</a:t>
            </a:r>
          </a:p>
          <a:p>
            <a:pPr lvl="1"/>
            <a:r>
              <a:rPr lang="en-US" dirty="0"/>
              <a:t>Fast retrieval of variables</a:t>
            </a:r>
          </a:p>
          <a:p>
            <a:pPr lvl="1"/>
            <a:endParaRPr lang="en-US" dirty="0"/>
          </a:p>
          <a:p>
            <a:r>
              <a:rPr lang="en-US" dirty="0"/>
              <a:t>Pre-computed metadata</a:t>
            </a:r>
          </a:p>
        </p:txBody>
      </p:sp>
      <p:sp>
        <p:nvSpPr>
          <p:cNvPr id="3" name="Title 2"/>
          <p:cNvSpPr>
            <a:spLocks noGrp="1"/>
          </p:cNvSpPr>
          <p:nvPr>
            <p:ph type="title"/>
          </p:nvPr>
        </p:nvSpPr>
        <p:spPr/>
        <p:txBody>
          <a:bodyPr/>
          <a:lstStyle/>
          <a:p>
            <a:r>
              <a:rPr lang="en-US" dirty="0"/>
              <a:t>MRS’s Native Data Format: The XDF File</a:t>
            </a:r>
          </a:p>
        </p:txBody>
      </p:sp>
    </p:spTree>
    <p:extLst>
      <p:ext uri="{BB962C8B-B14F-4D97-AF65-F5344CB8AC3E}">
        <p14:creationId xmlns:p14="http://schemas.microsoft.com/office/powerpoint/2010/main" val="14042230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319986"/>
          </a:xfrm>
        </p:spPr>
        <p:txBody>
          <a:bodyPr/>
          <a:lstStyle/>
          <a:p>
            <a:endParaRPr lang="en-US" dirty="0"/>
          </a:p>
          <a:p>
            <a:r>
              <a:rPr lang="en-US" dirty="0"/>
              <a:t>Text files, binary files, databases…</a:t>
            </a:r>
          </a:p>
          <a:p>
            <a:pPr lvl="1"/>
            <a:r>
              <a:rPr lang="en-US" dirty="0"/>
              <a:t>MRS can work directly with many of these formats</a:t>
            </a:r>
          </a:p>
          <a:p>
            <a:pPr lvl="1"/>
            <a:r>
              <a:rPr lang="en-US" dirty="0"/>
              <a:t>Advantages and disadvantages to each</a:t>
            </a:r>
          </a:p>
          <a:p>
            <a:pPr lvl="1"/>
            <a:endParaRPr lang="en-US" dirty="0"/>
          </a:p>
          <a:p>
            <a:pPr lvl="1"/>
            <a:endParaRPr lang="en-US" dirty="0"/>
          </a:p>
          <a:p>
            <a:r>
              <a:rPr lang="en-US" dirty="0"/>
              <a:t>The </a:t>
            </a:r>
            <a:r>
              <a:rPr lang="en-US" dirty="0" err="1"/>
              <a:t>e</a:t>
            </a:r>
            <a:r>
              <a:rPr lang="en-US" dirty="0" err="1">
                <a:solidFill>
                  <a:schemeClr val="accent2"/>
                </a:solidFill>
              </a:rPr>
              <a:t>X</a:t>
            </a:r>
            <a:r>
              <a:rPr lang="en-US" dirty="0" err="1"/>
              <a:t>ternal</a:t>
            </a:r>
            <a:r>
              <a:rPr lang="en-US" dirty="0"/>
              <a:t> </a:t>
            </a:r>
            <a:r>
              <a:rPr lang="en-US" dirty="0">
                <a:solidFill>
                  <a:schemeClr val="accent2"/>
                </a:solidFill>
              </a:rPr>
              <a:t>D</a:t>
            </a:r>
            <a:r>
              <a:rPr lang="en-US" dirty="0"/>
              <a:t>ata </a:t>
            </a:r>
            <a:r>
              <a:rPr lang="en-US" dirty="0">
                <a:solidFill>
                  <a:schemeClr val="accent2"/>
                </a:solidFill>
              </a:rPr>
              <a:t>F</a:t>
            </a:r>
            <a:r>
              <a:rPr lang="en-US" dirty="0"/>
              <a:t>rame file (</a:t>
            </a:r>
            <a:r>
              <a:rPr lang="en-US" dirty="0">
                <a:solidFill>
                  <a:schemeClr val="accent2"/>
                </a:solidFill>
              </a:rPr>
              <a:t>XDF</a:t>
            </a:r>
            <a:r>
              <a:rPr lang="en-US" dirty="0"/>
              <a:t>)</a:t>
            </a:r>
          </a:p>
          <a:p>
            <a:pPr lvl="1"/>
            <a:endParaRPr lang="en-US" dirty="0"/>
          </a:p>
          <a:p>
            <a:pPr lvl="1"/>
            <a:endParaRPr lang="en-US" dirty="0"/>
          </a:p>
        </p:txBody>
      </p:sp>
      <p:sp>
        <p:nvSpPr>
          <p:cNvPr id="2" name="Title 1"/>
          <p:cNvSpPr>
            <a:spLocks noGrp="1"/>
          </p:cNvSpPr>
          <p:nvPr>
            <p:ph type="title"/>
          </p:nvPr>
        </p:nvSpPr>
        <p:spPr/>
        <p:txBody>
          <a:bodyPr/>
          <a:lstStyle/>
          <a:p>
            <a:r>
              <a:rPr lang="en-US" dirty="0"/>
              <a:t>Moving Data to Disk</a:t>
            </a:r>
          </a:p>
        </p:txBody>
      </p:sp>
    </p:spTree>
    <p:extLst>
      <p:ext uri="{BB962C8B-B14F-4D97-AF65-F5344CB8AC3E}">
        <p14:creationId xmlns:p14="http://schemas.microsoft.com/office/powerpoint/2010/main" val="2978219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4120787"/>
          </a:xfrm>
        </p:spPr>
        <p:txBody>
          <a:bodyPr/>
          <a:lstStyle/>
          <a:p>
            <a:endParaRPr lang="en-US" dirty="0"/>
          </a:p>
          <a:p>
            <a:r>
              <a:rPr lang="en-US" dirty="0" err="1">
                <a:latin typeface="Consolas" panose="020B0609020204030204" pitchFamily="49" charset="0"/>
              </a:rPr>
              <a:t>rxImport</a:t>
            </a:r>
            <a:endParaRPr lang="en-US" dirty="0">
              <a:latin typeface="Consolas" panose="020B0609020204030204" pitchFamily="49" charset="0"/>
            </a:endParaRPr>
          </a:p>
          <a:p>
            <a:pPr lvl="1"/>
            <a:r>
              <a:rPr lang="en-US" dirty="0" err="1">
                <a:latin typeface="Consolas" panose="020B0609020204030204" pitchFamily="49" charset="0"/>
              </a:rPr>
              <a:t>inData</a:t>
            </a:r>
            <a:endParaRPr lang="en-US" dirty="0">
              <a:latin typeface="Consolas" panose="020B0609020204030204" pitchFamily="49" charset="0"/>
            </a:endParaRPr>
          </a:p>
          <a:p>
            <a:pPr lvl="1"/>
            <a:r>
              <a:rPr lang="en-US" dirty="0" err="1">
                <a:latin typeface="Consolas" panose="020B0609020204030204" pitchFamily="49" charset="0"/>
              </a:rPr>
              <a:t>outFile</a:t>
            </a:r>
            <a:r>
              <a:rPr lang="en-US" dirty="0">
                <a:latin typeface="Consolas" panose="020B0609020204030204" pitchFamily="49" charset="0"/>
              </a:rPr>
              <a:t> </a:t>
            </a:r>
          </a:p>
          <a:p>
            <a:pPr lvl="1"/>
            <a:r>
              <a:rPr lang="en-US" dirty="0" err="1">
                <a:latin typeface="Consolas" panose="020B0609020204030204" pitchFamily="49" charset="0"/>
              </a:rPr>
              <a:t>varsToKeep</a:t>
            </a:r>
            <a:r>
              <a:rPr lang="en-US" dirty="0">
                <a:latin typeface="Consolas" panose="020B0609020204030204" pitchFamily="49" charset="0"/>
              </a:rPr>
              <a:t>, </a:t>
            </a:r>
            <a:r>
              <a:rPr lang="en-US" dirty="0" err="1">
                <a:latin typeface="Consolas" panose="020B0609020204030204" pitchFamily="49" charset="0"/>
              </a:rPr>
              <a:t>varsToDrop</a:t>
            </a:r>
            <a:endParaRPr lang="en-US" dirty="0">
              <a:latin typeface="Consolas" panose="020B0609020204030204" pitchFamily="49" charset="0"/>
            </a:endParaRPr>
          </a:p>
          <a:p>
            <a:pPr lvl="1"/>
            <a:r>
              <a:rPr lang="en-US" dirty="0" err="1">
                <a:latin typeface="Consolas" panose="020B0609020204030204" pitchFamily="49" charset="0"/>
              </a:rPr>
              <a:t>numRows</a:t>
            </a:r>
            <a:endParaRPr lang="en-US" dirty="0">
              <a:latin typeface="Consolas" panose="020B0609020204030204" pitchFamily="49" charset="0"/>
            </a:endParaRPr>
          </a:p>
          <a:p>
            <a:pPr lvl="1"/>
            <a:r>
              <a:rPr lang="en-US" dirty="0" err="1">
                <a:latin typeface="Consolas" panose="020B0609020204030204" pitchFamily="49" charset="0"/>
              </a:rPr>
              <a:t>rowSelection</a:t>
            </a:r>
            <a:endParaRPr lang="en-US" dirty="0">
              <a:latin typeface="Consolas" panose="020B0609020204030204" pitchFamily="49" charset="0"/>
            </a:endParaRPr>
          </a:p>
          <a:p>
            <a:pPr lvl="1"/>
            <a:r>
              <a:rPr lang="en-US" dirty="0">
                <a:latin typeface="Consolas" panose="020B0609020204030204" pitchFamily="49" charset="0"/>
              </a:rPr>
              <a:t>overwrite</a:t>
            </a:r>
          </a:p>
          <a:p>
            <a:pPr lvl="1"/>
            <a:r>
              <a:rPr lang="en-US" dirty="0">
                <a:latin typeface="Consolas" panose="020B0609020204030204" pitchFamily="49" charset="0"/>
              </a:rPr>
              <a:t>append</a:t>
            </a:r>
          </a:p>
        </p:txBody>
      </p:sp>
      <p:sp>
        <p:nvSpPr>
          <p:cNvPr id="3" name="Title 2"/>
          <p:cNvSpPr>
            <a:spLocks noGrp="1"/>
          </p:cNvSpPr>
          <p:nvPr>
            <p:ph type="title"/>
          </p:nvPr>
        </p:nvSpPr>
        <p:spPr/>
        <p:txBody>
          <a:bodyPr/>
          <a:lstStyle/>
          <a:p>
            <a:r>
              <a:rPr lang="en-US" dirty="0"/>
              <a:t>Importing to XDF</a:t>
            </a:r>
          </a:p>
        </p:txBody>
      </p:sp>
    </p:spTree>
    <p:extLst>
      <p:ext uri="{BB962C8B-B14F-4D97-AF65-F5344CB8AC3E}">
        <p14:creationId xmlns:p14="http://schemas.microsoft.com/office/powerpoint/2010/main" val="9475995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in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299" y="1815380"/>
            <a:ext cx="10713012"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Traditionally R Server supported Hadoop MR as a Hadoop compute context</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This meant R Server functions ran on Hadoop as a MapReduce Job under YARN</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Spark posits itself as a better execution engine for iterative jobs</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R Server on MR is slowed by startup overhead and file-based communications</a:t>
            </a:r>
          </a:p>
        </p:txBody>
      </p:sp>
    </p:spTree>
    <p:extLst>
      <p:ext uri="{BB962C8B-B14F-4D97-AF65-F5344CB8AC3E}">
        <p14:creationId xmlns:p14="http://schemas.microsoft.com/office/powerpoint/2010/main" val="21239443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How Spark Works in Comparison to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 y="1462323"/>
            <a:ext cx="12277504"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Spark has an advanced DAG execution engine that supports acyclic data flow and in-memory computing.</a:t>
            </a:r>
          </a:p>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While Hadoop has overheads: </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Frequent read/write data to HDFS. For each Mapper/Reducer function, input data and output path should both in HDFS. Then multi-iteration algorithms get blocked by the network and disk I/O.</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Unnecessary data shuffling. Sometimes Hadoop tries to reshuffle data (move data from one host to another host) across cluster while Spark tries to keep data in local compute. </a:t>
            </a:r>
          </a:p>
        </p:txBody>
      </p:sp>
    </p:spTree>
    <p:extLst>
      <p:ext uri="{BB962C8B-B14F-4D97-AF65-F5344CB8AC3E}">
        <p14:creationId xmlns:p14="http://schemas.microsoft.com/office/powerpoint/2010/main" val="10232620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pPr algn="l"/>
            <a:r>
              <a:rPr lang="en-US" dirty="0" smtClean="0"/>
              <a:t>R as an Interface</a:t>
            </a:r>
            <a:endParaRPr lang="en-US" dirty="0"/>
          </a:p>
        </p:txBody>
      </p:sp>
      <p:pic>
        <p:nvPicPr>
          <p:cNvPr id="2" name="Content Placeholder 1"/>
          <p:cNvPicPr>
            <a:picLocks noGrp="1" noChangeAspect="1"/>
          </p:cNvPicPr>
          <p:nvPr>
            <p:ph idx="4294967295"/>
          </p:nvPr>
        </p:nvPicPr>
        <p:blipFill>
          <a:blip r:embed="rId2"/>
          <a:stretch>
            <a:fillRect/>
          </a:stretch>
        </p:blipFill>
        <p:spPr>
          <a:xfrm>
            <a:off x="609601" y="1417640"/>
            <a:ext cx="3100759" cy="45254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3297767"/>
            <a:ext cx="5130800" cy="3132667"/>
          </a:xfrm>
          <a:prstGeom prst="rect">
            <a:avLst/>
          </a:prstGeom>
        </p:spPr>
      </p:pic>
      <p:sp>
        <p:nvSpPr>
          <p:cNvPr id="6" name="Rectangle 5"/>
          <p:cNvSpPr/>
          <p:nvPr/>
        </p:nvSpPr>
        <p:spPr>
          <a:xfrm>
            <a:off x="4025900" y="1417639"/>
            <a:ext cx="6096000" cy="1569660"/>
          </a:xfrm>
          <a:prstGeom prst="rect">
            <a:avLst/>
          </a:prstGeom>
        </p:spPr>
        <p:txBody>
          <a:bodyPr>
            <a:spAutoFit/>
          </a:bodyPr>
          <a:lstStyle/>
          <a:p>
            <a:r>
              <a:rPr lang="en-US" sz="2400" i="1" dirty="0">
                <a:solidFill>
                  <a:srgbClr val="000000"/>
                </a:solidFill>
                <a:latin typeface="Droid Serif" charset="0"/>
              </a:rPr>
              <a:t>[Y]</a:t>
            </a:r>
            <a:r>
              <a:rPr lang="en-US" sz="2400" i="1" dirty="0" err="1">
                <a:solidFill>
                  <a:srgbClr val="000000"/>
                </a:solidFill>
                <a:latin typeface="Droid Serif" charset="0"/>
              </a:rPr>
              <a:t>ou</a:t>
            </a:r>
            <a:r>
              <a:rPr lang="en-US" sz="2400" i="1" dirty="0">
                <a:solidFill>
                  <a:srgbClr val="000000"/>
                </a:solidFill>
                <a:latin typeface="Droid Serif" charset="0"/>
              </a:rPr>
              <a:t> should understand R as a user interface, or a language that’s capable of providing very good user </a:t>
            </a:r>
            <a:r>
              <a:rPr lang="en-US" sz="2400" i="1" dirty="0">
                <a:solidFill>
                  <a:srgbClr val="000000"/>
                </a:solidFill>
                <a:latin typeface="Droid Serif" charset="0"/>
              </a:rPr>
              <a:t>interfaces</a:t>
            </a:r>
          </a:p>
          <a:p>
            <a:r>
              <a:rPr lang="en-US" sz="2400" i="1" dirty="0">
                <a:solidFill>
                  <a:srgbClr val="000000"/>
                </a:solidFill>
                <a:latin typeface="Droid Serif" charset="0"/>
              </a:rPr>
              <a:t>– JJ </a:t>
            </a:r>
            <a:r>
              <a:rPr lang="en-US" sz="2400" i="1" dirty="0" err="1">
                <a:solidFill>
                  <a:srgbClr val="000000"/>
                </a:solidFill>
                <a:latin typeface="Droid Serif" charset="0"/>
              </a:rPr>
              <a:t>Allaire</a:t>
            </a:r>
            <a:r>
              <a:rPr lang="en-US" sz="2400" i="1" dirty="0">
                <a:solidFill>
                  <a:srgbClr val="000000"/>
                </a:solidFill>
                <a:latin typeface="Droid Serif" charset="0"/>
              </a:rPr>
              <a:t>, </a:t>
            </a:r>
            <a:r>
              <a:rPr lang="en-US" sz="2400" i="1" dirty="0" err="1">
                <a:solidFill>
                  <a:srgbClr val="000000"/>
                </a:solidFill>
                <a:latin typeface="Droid Serif" charset="0"/>
              </a:rPr>
              <a:t>RStudio</a:t>
            </a:r>
            <a:endParaRPr lang="en-US" sz="2400" i="1" dirty="0"/>
          </a:p>
        </p:txBody>
      </p:sp>
    </p:spTree>
    <p:extLst>
      <p:ext uri="{BB962C8B-B14F-4D97-AF65-F5344CB8AC3E}">
        <p14:creationId xmlns:p14="http://schemas.microsoft.com/office/powerpoint/2010/main" val="5882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on Spark</a:t>
            </a:r>
          </a:p>
        </p:txBody>
      </p:sp>
      <p:sp>
        <p:nvSpPr>
          <p:cNvPr id="2" name="TextBox 1"/>
          <p:cNvSpPr txBox="1"/>
          <p:nvPr/>
        </p:nvSpPr>
        <p:spPr>
          <a:xfrm>
            <a:off x="706969" y="1410565"/>
            <a:ext cx="10499927" cy="4386603"/>
          </a:xfrm>
          <a:prstGeom prst="rect">
            <a:avLst/>
          </a:prstGeom>
          <a:noFill/>
        </p:spPr>
        <p:txBody>
          <a:bodyPr wrap="square" lIns="179285" tIns="143428" rIns="179285" bIns="143428" rtlCol="0">
            <a:noAutofit/>
          </a:bodyPr>
          <a:lstStyle/>
          <a:p>
            <a:pPr marL="336145" indent="-336145">
              <a:buFont typeface="Arial" panose="020B0604020202020204" pitchFamily="34" charset="0"/>
              <a:buChar char="•"/>
            </a:pPr>
            <a:r>
              <a:rPr lang="en-US" sz="1765" dirty="0">
                <a:latin typeface="+mj-lt"/>
              </a:rPr>
              <a:t>Spark permits data to be retained in memory across iterations of ML pipelines through Resilient Distributed Datasets (RDD) and Spark </a:t>
            </a:r>
            <a:r>
              <a:rPr lang="en-US" sz="1765" dirty="0" err="1">
                <a:latin typeface="+mj-lt"/>
              </a:rPr>
              <a:t>Dataframes</a:t>
            </a:r>
            <a:endParaRPr lang="en-US" sz="1765" dirty="0">
              <a:latin typeface="+mj-lt"/>
            </a:endParaRPr>
          </a:p>
          <a:p>
            <a:pPr marL="336145" indent="-336145">
              <a:buFont typeface="Arial" panose="020B0604020202020204" pitchFamily="34" charset="0"/>
              <a:buChar char="•"/>
            </a:pPr>
            <a:r>
              <a:rPr lang="en-US" sz="1765" dirty="0">
                <a:latin typeface="+mj-lt"/>
              </a:rPr>
              <a:t>R Server on Spark is built on Spark’s high performance distributed backend w/o the file-based overhead of MR </a:t>
            </a:r>
          </a:p>
          <a:p>
            <a:pPr marL="336145" indent="-336145">
              <a:buFont typeface="Arial" panose="020B0604020202020204" pitchFamily="34" charset="0"/>
              <a:buChar char="•"/>
            </a:pPr>
            <a:r>
              <a:rPr lang="en-US" sz="1765" dirty="0">
                <a:latin typeface="+mj-lt"/>
              </a:rPr>
              <a:t>How it works:</a:t>
            </a:r>
          </a:p>
          <a:p>
            <a:pPr marL="792120" lvl="1" indent="-336145">
              <a:buFont typeface="Arial" panose="020B0604020202020204" pitchFamily="34" charset="0"/>
              <a:buChar char="•"/>
            </a:pPr>
            <a:r>
              <a:rPr lang="en-US" sz="1765" dirty="0">
                <a:latin typeface="+mj-lt"/>
              </a:rPr>
              <a:t>Each </a:t>
            </a:r>
            <a:r>
              <a:rPr lang="en-US" sz="1765" dirty="0" err="1">
                <a:latin typeface="+mj-lt"/>
              </a:rPr>
              <a:t>rx</a:t>
            </a:r>
            <a:r>
              <a:rPr lang="en-US" sz="1765" dirty="0">
                <a:latin typeface="+mj-lt"/>
              </a:rPr>
              <a:t> function invokes a new spark application that persists for duration of </a:t>
            </a:r>
            <a:r>
              <a:rPr lang="en-US" sz="1765" dirty="0" err="1">
                <a:latin typeface="+mj-lt"/>
              </a:rPr>
              <a:t>rx’s</a:t>
            </a:r>
            <a:r>
              <a:rPr lang="en-US" sz="1765" dirty="0">
                <a:latin typeface="+mj-lt"/>
              </a:rPr>
              <a:t> lifetime</a:t>
            </a:r>
          </a:p>
          <a:p>
            <a:pPr marL="792120" lvl="1" indent="-336145">
              <a:buFont typeface="Arial" panose="020B0604020202020204" pitchFamily="34" charset="0"/>
              <a:buChar char="•"/>
            </a:pPr>
            <a:r>
              <a:rPr lang="en-US" sz="1765" dirty="0">
                <a:latin typeface="+mj-lt"/>
              </a:rPr>
              <a:t>XDFDs passed to worker nodes as RDD’s to load and retain data across iterations</a:t>
            </a:r>
          </a:p>
          <a:p>
            <a:pPr marL="792120" lvl="1" indent="-336145">
              <a:buFont typeface="Arial" panose="020B0604020202020204" pitchFamily="34" charset="0"/>
              <a:buChar char="•"/>
            </a:pPr>
            <a:r>
              <a:rPr lang="en-US" sz="1765" dirty="0">
                <a:latin typeface="+mj-lt"/>
              </a:rPr>
              <a:t>Cache data in RDD between iterations</a:t>
            </a:r>
          </a:p>
          <a:p>
            <a:pPr marL="792120" lvl="1" indent="-336145">
              <a:buFont typeface="Arial" panose="020B0604020202020204" pitchFamily="34" charset="0"/>
              <a:buChar char="•"/>
            </a:pPr>
            <a:r>
              <a:rPr lang="en-US" sz="1765" dirty="0">
                <a:latin typeface="+mj-lt"/>
              </a:rPr>
              <a:t>Master and worker nodes communicate with Scala API for communication</a:t>
            </a:r>
          </a:p>
          <a:p>
            <a:pPr marL="792120" lvl="1" indent="-336145">
              <a:buFont typeface="Arial" panose="020B0604020202020204" pitchFamily="34" charset="0"/>
              <a:buChar char="•"/>
            </a:pPr>
            <a:r>
              <a:rPr lang="en-US" sz="1765" dirty="0">
                <a:latin typeface="+mj-lt"/>
              </a:rPr>
              <a:t>Saves temporary files in </a:t>
            </a:r>
            <a:r>
              <a:rPr lang="en-US" sz="1765" dirty="0" err="1">
                <a:latin typeface="+mj-lt"/>
              </a:rPr>
              <a:t>tmpfs</a:t>
            </a:r>
            <a:r>
              <a:rPr lang="en-US" sz="1765" dirty="0">
                <a:latin typeface="+mj-lt"/>
              </a:rPr>
              <a:t> (in-memory file system on Linux)</a:t>
            </a:r>
          </a:p>
          <a:p>
            <a:pPr marL="792120" lvl="1" indent="-336145">
              <a:buFont typeface="Arial" panose="020B0604020202020204" pitchFamily="34" charset="0"/>
              <a:buChar char="•"/>
            </a:pPr>
            <a:r>
              <a:rPr lang="en-US" sz="1765" dirty="0">
                <a:latin typeface="+mj-lt"/>
              </a:rPr>
              <a:t>Supports persistent mode in Spark Context to reduce overhead of launching the process.</a:t>
            </a:r>
            <a:endParaRPr lang="en-US" sz="1765" dirty="0">
              <a:solidFill>
                <a:srgbClr val="002050"/>
              </a:solidFill>
              <a:latin typeface="+mj-lt"/>
              <a:ea typeface="Segoe UI Black" panose="020B0A02040204020203" pitchFamily="34" charset="0"/>
              <a:cs typeface="Segoe UI Black" panose="020B0A02040204020203" pitchFamily="34" charset="0"/>
            </a:endParaRPr>
          </a:p>
        </p:txBody>
      </p:sp>
      <p:pic>
        <p:nvPicPr>
          <p:cNvPr id="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2620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HDInsight + R Server: Managed Hadoop for advanced analytics  </a:t>
            </a:r>
          </a:p>
        </p:txBody>
      </p:sp>
      <p:sp>
        <p:nvSpPr>
          <p:cNvPr id="58" name="Rectangle 57"/>
          <p:cNvSpPr/>
          <p:nvPr/>
        </p:nvSpPr>
        <p:spPr bwMode="auto">
          <a:xfrm>
            <a:off x="249631" y="3151560"/>
            <a:ext cx="2442586"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manipulation)</a:t>
            </a: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p:txBody>
      </p:sp>
      <p:sp>
        <p:nvSpPr>
          <p:cNvPr id="59" name="Rectangle 58"/>
          <p:cNvSpPr/>
          <p:nvPr/>
        </p:nvSpPr>
        <p:spPr bwMode="auto">
          <a:xfrm>
            <a:off x="3347188" y="3151560"/>
            <a:ext cx="2706794"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R Server</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(big computation)</a:t>
            </a:r>
          </a:p>
        </p:txBody>
      </p:sp>
      <p:sp>
        <p:nvSpPr>
          <p:cNvPr id="60" name="Rectangle 59"/>
          <p:cNvSpPr/>
          <p:nvPr/>
        </p:nvSpPr>
        <p:spPr bwMode="auto">
          <a:xfrm>
            <a:off x="4701076" y="1847974"/>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R</a:t>
            </a:r>
          </a:p>
        </p:txBody>
      </p:sp>
      <p:cxnSp>
        <p:nvCxnSpPr>
          <p:cNvPr id="61" name="Elbow Connector 27"/>
          <p:cNvCxnSpPr/>
          <p:nvPr/>
        </p:nvCxnSpPr>
        <p:spPr>
          <a:xfrm flipH="1">
            <a:off x="2538827" y="2540993"/>
            <a:ext cx="2500231" cy="610568"/>
          </a:xfrm>
          <a:prstGeom prst="straightConnector1">
            <a:avLst/>
          </a:prstGeom>
          <a:noFill/>
          <a:ln w="9525" cap="flat" cmpd="sng" algn="ctr">
            <a:solidFill>
              <a:srgbClr val="505050"/>
            </a:solidFill>
            <a:prstDash val="solid"/>
            <a:headEnd type="none"/>
            <a:tailEnd type="triangle" w="lg" len="med"/>
          </a:ln>
          <a:effectLst/>
        </p:spPr>
      </p:cxnSp>
      <p:cxnSp>
        <p:nvCxnSpPr>
          <p:cNvPr id="62" name="Elbow Connector 31"/>
          <p:cNvCxnSpPr>
            <a:stCxn id="60" idx="2"/>
            <a:endCxn id="59" idx="0"/>
          </p:cNvCxnSpPr>
          <p:nvPr/>
        </p:nvCxnSpPr>
        <p:spPr>
          <a:xfrm flipH="1">
            <a:off x="4700585" y="2540993"/>
            <a:ext cx="676944" cy="610568"/>
          </a:xfrm>
          <a:prstGeom prst="straightConnector1">
            <a:avLst/>
          </a:prstGeom>
          <a:noFill/>
          <a:ln w="9525" cap="flat" cmpd="sng" algn="ctr">
            <a:solidFill>
              <a:srgbClr val="505050"/>
            </a:solidFill>
            <a:prstDash val="solid"/>
            <a:headEnd type="none"/>
            <a:tailEnd type="triangle" w="lg" len="med"/>
          </a:ln>
          <a:effectLst/>
        </p:spPr>
      </p:cxnSp>
      <p:sp>
        <p:nvSpPr>
          <p:cNvPr id="63" name="Rectangle 62"/>
          <p:cNvSpPr/>
          <p:nvPr/>
        </p:nvSpPr>
        <p:spPr bwMode="auto">
          <a:xfrm>
            <a:off x="249631" y="4022447"/>
            <a:ext cx="5804351" cy="538511"/>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 and Hadoop</a:t>
            </a:r>
          </a:p>
        </p:txBody>
      </p:sp>
      <p:sp>
        <p:nvSpPr>
          <p:cNvPr id="64" name="Rectangle 63"/>
          <p:cNvSpPr/>
          <p:nvPr/>
        </p:nvSpPr>
        <p:spPr bwMode="auto">
          <a:xfrm>
            <a:off x="249631" y="4624234"/>
            <a:ext cx="5804351" cy="740151"/>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Blob Storage </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Lake Storage</a:t>
            </a:r>
          </a:p>
        </p:txBody>
      </p:sp>
      <p:sp>
        <p:nvSpPr>
          <p:cNvPr id="65" name="Rectangle 64"/>
          <p:cNvSpPr/>
          <p:nvPr/>
        </p:nvSpPr>
        <p:spPr bwMode="auto">
          <a:xfrm>
            <a:off x="2538827" y="1863223"/>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Notebooks</a:t>
            </a:r>
          </a:p>
        </p:txBody>
      </p:sp>
      <p:cxnSp>
        <p:nvCxnSpPr>
          <p:cNvPr id="66" name="Elbow Connector 27"/>
          <p:cNvCxnSpPr>
            <a:stCxn id="65" idx="2"/>
          </p:cNvCxnSpPr>
          <p:nvPr/>
        </p:nvCxnSpPr>
        <p:spPr>
          <a:xfrm flipH="1">
            <a:off x="1793173" y="2556241"/>
            <a:ext cx="1422108" cy="595319"/>
          </a:xfrm>
          <a:prstGeom prst="straightConnector1">
            <a:avLst/>
          </a:prstGeom>
          <a:noFill/>
          <a:ln w="9525" cap="flat" cmpd="sng" algn="ctr">
            <a:solidFill>
              <a:srgbClr val="505050"/>
            </a:solidFill>
            <a:prstDash val="solid"/>
            <a:headEnd type="none"/>
            <a:tailEnd type="triangle" w="lg" len="med"/>
          </a:ln>
          <a:effectLst/>
        </p:spPr>
      </p:cxnSp>
      <p:sp>
        <p:nvSpPr>
          <p:cNvPr id="67" name="Rectangle 66"/>
          <p:cNvSpPr/>
          <p:nvPr/>
        </p:nvSpPr>
        <p:spPr bwMode="auto">
          <a:xfrm>
            <a:off x="249632" y="1884560"/>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Scala/Java</a:t>
            </a:r>
          </a:p>
        </p:txBody>
      </p:sp>
      <p:cxnSp>
        <p:nvCxnSpPr>
          <p:cNvPr id="68" name="Elbow Connector 27"/>
          <p:cNvCxnSpPr>
            <a:stCxn id="67" idx="2"/>
          </p:cNvCxnSpPr>
          <p:nvPr/>
        </p:nvCxnSpPr>
        <p:spPr>
          <a:xfrm>
            <a:off x="926084" y="2577579"/>
            <a:ext cx="234161" cy="573981"/>
          </a:xfrm>
          <a:prstGeom prst="straightConnector1">
            <a:avLst/>
          </a:prstGeom>
          <a:noFill/>
          <a:ln w="9525" cap="flat" cmpd="sng" algn="ctr">
            <a:solidFill>
              <a:srgbClr val="505050"/>
            </a:solidFill>
            <a:prstDash val="solid"/>
            <a:headEnd type="none"/>
            <a:tailEnd type="triangle" w="lg" len="med"/>
          </a:ln>
          <a:effectLst/>
        </p:spPr>
      </p:cxn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544636" y="67886"/>
            <a:ext cx="557160" cy="557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296" y="625046"/>
            <a:ext cx="1117616" cy="594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17640" y="1394924"/>
            <a:ext cx="5126996" cy="5258363"/>
          </a:xfrm>
          <a:prstGeom prst="rect">
            <a:avLst/>
          </a:prstGeom>
          <a:noFill/>
        </p:spPr>
        <p:txBody>
          <a:bodyPr wrap="square" lIns="182880" tIns="146304" rIns="182880" bIns="146304" rtlCol="0">
            <a:spAutoFit/>
          </a:bodyPr>
          <a:lstStyle/>
          <a:p>
            <a:r>
              <a:rPr lang="en-US" sz="2500" b="1" dirty="0">
                <a:latin typeface="+mj-lt"/>
              </a:rPr>
              <a:t>Hadoop</a:t>
            </a:r>
            <a:r>
              <a:rPr lang="en-US" sz="2500" dirty="0">
                <a:latin typeface="+mj-lt"/>
              </a:rPr>
              <a:t>: lingua franca for </a:t>
            </a:r>
            <a:r>
              <a:rPr lang="en-US" sz="2500" dirty="0" err="1">
                <a:latin typeface="+mj-lt"/>
              </a:rPr>
              <a:t>BigData</a:t>
            </a:r>
            <a:endParaRPr lang="en-US" sz="2500" dirty="0">
              <a:latin typeface="+mj-lt"/>
            </a:endParaRPr>
          </a:p>
          <a:p>
            <a:endParaRPr lang="en-US" sz="2500" b="1" dirty="0">
              <a:latin typeface="+mj-lt"/>
            </a:endParaRPr>
          </a:p>
          <a:p>
            <a:r>
              <a:rPr lang="en-US" sz="2500" b="1" dirty="0">
                <a:latin typeface="+mj-lt"/>
              </a:rPr>
              <a:t>Spark (Standard)</a:t>
            </a:r>
          </a:p>
          <a:p>
            <a:pPr lvl="1"/>
            <a:r>
              <a:rPr lang="en-US" sz="2500" dirty="0">
                <a:latin typeface="+mj-lt"/>
              </a:rPr>
              <a:t>Integrated notebooks experience</a:t>
            </a:r>
          </a:p>
          <a:p>
            <a:pPr lvl="1"/>
            <a:r>
              <a:rPr lang="en-US" sz="2500" dirty="0">
                <a:latin typeface="+mj-lt"/>
              </a:rPr>
              <a:t>Upgraded to latest Version 1.6</a:t>
            </a:r>
          </a:p>
          <a:p>
            <a:r>
              <a:rPr lang="en-US" sz="2500" b="1" dirty="0">
                <a:latin typeface="+mj-lt"/>
              </a:rPr>
              <a:t>R Server </a:t>
            </a:r>
          </a:p>
          <a:p>
            <a:r>
              <a:rPr lang="en-US" sz="2500" dirty="0">
                <a:latin typeface="+mj-lt"/>
              </a:rPr>
              <a:t>Leverage R skills with massively scalable algorithms and statistical functions</a:t>
            </a:r>
          </a:p>
          <a:p>
            <a:pPr lvl="1"/>
            <a:r>
              <a:rPr lang="en-US" sz="2500" dirty="0">
                <a:latin typeface="+mj-lt"/>
              </a:rPr>
              <a:t>Reuse existing R functions over multiple machines</a:t>
            </a:r>
          </a:p>
          <a:p>
            <a:pPr>
              <a:lnSpc>
                <a:spcPct val="90000"/>
              </a:lnSpc>
              <a:spcAft>
                <a:spcPts val="600"/>
              </a:spcAft>
            </a:pPr>
            <a:endParaRPr lang="en-US" sz="25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142596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3" grpId="0" animBg="1"/>
      <p:bldP spid="64" grpId="0" animBg="1"/>
      <p:bldP spid="65" grpId="0" animBg="1"/>
      <p:bldP spid="6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title"/>
          </p:nvPr>
        </p:nvSpPr>
        <p:spPr>
          <a:xfrm>
            <a:off x="0" y="55176"/>
            <a:ext cx="12192000" cy="1339747"/>
          </a:xfrm>
        </p:spPr>
        <p:txBody>
          <a:bodyPr/>
          <a:lstStyle/>
          <a:p>
            <a:r>
              <a:rPr lang="en-US" b="1" spc="0" dirty="0">
                <a:ln>
                  <a:noFill/>
                </a:ln>
                <a:solidFill>
                  <a:schemeClr val="tx1"/>
                </a:solidFill>
                <a:ea typeface="Segoe UI" pitchFamily="34" charset="0"/>
              </a:rPr>
              <a:t>R Server HDInsight Architecture </a:t>
            </a:r>
            <a:endParaRPr lang="en-US" sz="2665" b="1" dirty="0">
              <a:solidFill>
                <a:schemeClr val="tx1"/>
              </a:solidFill>
            </a:endParaRPr>
          </a:p>
        </p:txBody>
      </p:sp>
      <p:cxnSp>
        <p:nvCxnSpPr>
          <p:cNvPr id="40" name="Straight Connector 39"/>
          <p:cNvCxnSpPr/>
          <p:nvPr/>
        </p:nvCxnSpPr>
        <p:spPr>
          <a:xfrm>
            <a:off x="1563556" y="3456687"/>
            <a:ext cx="14078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4" idx="3"/>
            <a:endCxn id="46" idx="1"/>
          </p:cNvCxnSpPr>
          <p:nvPr/>
        </p:nvCxnSpPr>
        <p:spPr>
          <a:xfrm>
            <a:off x="3497005" y="3444717"/>
            <a:ext cx="1226272" cy="2718"/>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726825" y="2791873"/>
            <a:ext cx="1122988" cy="1262611"/>
          </a:xfrm>
          <a:prstGeom prst="rect">
            <a:avLst/>
          </a:prstGeom>
          <a:noFill/>
        </p:spPr>
      </p:pic>
      <p:sp>
        <p:nvSpPr>
          <p:cNvPr id="43" name="TextBox 42"/>
          <p:cNvSpPr txBox="1"/>
          <p:nvPr/>
        </p:nvSpPr>
        <p:spPr>
          <a:xfrm>
            <a:off x="9297090" y="4716883"/>
            <a:ext cx="965872" cy="576661"/>
          </a:xfrm>
          <a:prstGeom prst="rect">
            <a:avLst/>
          </a:prstGeom>
          <a:noFill/>
          <a:ln>
            <a:noFill/>
          </a:ln>
        </p:spPr>
        <p:txBody>
          <a:bodyPr wrap="square" rtlCol="0">
            <a:spAutoFit/>
          </a:bodyPr>
          <a:lstStyle/>
          <a:p>
            <a:pPr marL="102642" indent="-102642"/>
            <a:endParaRPr lang="en-GB" sz="771" dirty="0"/>
          </a:p>
          <a:p>
            <a:pPr marL="102642" indent="-102642"/>
            <a:endParaRPr lang="en-GB" sz="771" dirty="0"/>
          </a:p>
          <a:p>
            <a:pPr marL="102642" indent="-102642"/>
            <a:endParaRPr lang="en-GB" sz="771" dirty="0"/>
          </a:p>
          <a:p>
            <a:pPr marL="102642" indent="-102642"/>
            <a:endParaRPr lang="en-GB" sz="771" dirty="0"/>
          </a:p>
        </p:txBody>
      </p:sp>
      <p:pic>
        <p:nvPicPr>
          <p:cNvPr id="44" name="Picture 4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755" y="5083667"/>
            <a:ext cx="269743" cy="257828"/>
          </a:xfrm>
          <a:prstGeom prst="rect">
            <a:avLst/>
          </a:prstGeom>
        </p:spPr>
      </p:pic>
      <p:pic>
        <p:nvPicPr>
          <p:cNvPr id="45" name="Picture 2" descr="http://ourednik.info/maps/wp-content/uploads/2011/05/logo.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34213" y="5358790"/>
            <a:ext cx="231455" cy="231455"/>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bwMode="auto">
          <a:xfrm>
            <a:off x="4723276" y="317446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778029" y="4247330"/>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a:xfrm>
            <a:off x="2433940" y="2572851"/>
            <a:ext cx="5396522" cy="2614237"/>
          </a:xfrm>
          <a:prstGeom prst="rect">
            <a:avLst/>
          </a:prstGeom>
          <a:noFill/>
          <a:ln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49" name="Picture 4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1759" y="3440660"/>
            <a:ext cx="413546" cy="459008"/>
          </a:xfrm>
          <a:prstGeom prst="rect">
            <a:avLst/>
          </a:prstGeom>
        </p:spPr>
      </p:pic>
      <p:grpSp>
        <p:nvGrpSpPr>
          <p:cNvPr id="50" name="Group 49"/>
          <p:cNvGrpSpPr/>
          <p:nvPr/>
        </p:nvGrpSpPr>
        <p:grpSpPr>
          <a:xfrm>
            <a:off x="4583626" y="2555193"/>
            <a:ext cx="3326732" cy="2487955"/>
            <a:chOff x="7802984" y="2013626"/>
            <a:chExt cx="3915608" cy="2970177"/>
          </a:xfrm>
        </p:grpSpPr>
        <p:grpSp>
          <p:nvGrpSpPr>
            <p:cNvPr id="51" name="Group 50"/>
            <p:cNvGrpSpPr/>
            <p:nvPr/>
          </p:nvGrpSpPr>
          <p:grpSpPr>
            <a:xfrm>
              <a:off x="7802984" y="2456677"/>
              <a:ext cx="1127008" cy="1285228"/>
              <a:chOff x="7024772" y="2437222"/>
              <a:chExt cx="1127008" cy="1285228"/>
            </a:xfrm>
          </p:grpSpPr>
          <p:sp>
            <p:nvSpPr>
              <p:cNvPr id="89" name="Rectangle 88"/>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9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91" name="Picture 90"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2" name="Group 51"/>
            <p:cNvGrpSpPr/>
            <p:nvPr/>
          </p:nvGrpSpPr>
          <p:grpSpPr>
            <a:xfrm>
              <a:off x="8480679" y="2456677"/>
              <a:ext cx="1127008" cy="1285228"/>
              <a:chOff x="7024772" y="2437222"/>
              <a:chExt cx="1127008" cy="1285228"/>
            </a:xfrm>
          </p:grpSpPr>
          <p:sp>
            <p:nvSpPr>
              <p:cNvPr id="86" name="Rectangle 85"/>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7"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8" name="Picture 87"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3" name="Group 52"/>
            <p:cNvGrpSpPr/>
            <p:nvPr/>
          </p:nvGrpSpPr>
          <p:grpSpPr>
            <a:xfrm>
              <a:off x="9161617" y="2456677"/>
              <a:ext cx="1127008" cy="1285228"/>
              <a:chOff x="7024772" y="2437222"/>
              <a:chExt cx="1127008" cy="1285228"/>
            </a:xfrm>
          </p:grpSpPr>
          <p:sp>
            <p:nvSpPr>
              <p:cNvPr id="83" name="Rectangle 82"/>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4"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5" name="Picture 84"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4" name="Group 53"/>
            <p:cNvGrpSpPr/>
            <p:nvPr/>
          </p:nvGrpSpPr>
          <p:grpSpPr>
            <a:xfrm>
              <a:off x="9839312" y="2456677"/>
              <a:ext cx="1127008" cy="1285228"/>
              <a:chOff x="7024772" y="2437222"/>
              <a:chExt cx="1127008" cy="1285228"/>
            </a:xfrm>
          </p:grpSpPr>
          <p:sp>
            <p:nvSpPr>
              <p:cNvPr id="80" name="Rectangle 79"/>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2" name="Picture 81"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5" name="Group 54"/>
            <p:cNvGrpSpPr/>
            <p:nvPr/>
          </p:nvGrpSpPr>
          <p:grpSpPr>
            <a:xfrm>
              <a:off x="10517006" y="2456677"/>
              <a:ext cx="1127008" cy="1285228"/>
              <a:chOff x="7024772" y="2437222"/>
              <a:chExt cx="1127008" cy="1285228"/>
            </a:xfrm>
          </p:grpSpPr>
          <p:sp>
            <p:nvSpPr>
              <p:cNvPr id="77" name="Rectangle 76"/>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8"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9" name="Picture 7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6" name="Group 55"/>
            <p:cNvGrpSpPr/>
            <p:nvPr/>
          </p:nvGrpSpPr>
          <p:grpSpPr>
            <a:xfrm>
              <a:off x="7877562" y="3698575"/>
              <a:ext cx="1127008" cy="1285228"/>
              <a:chOff x="7024772" y="2437222"/>
              <a:chExt cx="1127008" cy="1285228"/>
            </a:xfrm>
          </p:grpSpPr>
          <p:sp>
            <p:nvSpPr>
              <p:cNvPr id="74" name="Rectangle 73"/>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5"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6" name="Picture 75"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7" name="Group 56"/>
            <p:cNvGrpSpPr/>
            <p:nvPr/>
          </p:nvGrpSpPr>
          <p:grpSpPr>
            <a:xfrm>
              <a:off x="8555257" y="3698575"/>
              <a:ext cx="1127008" cy="1285228"/>
              <a:chOff x="7024772" y="2437222"/>
              <a:chExt cx="1127008" cy="1285228"/>
            </a:xfrm>
          </p:grpSpPr>
          <p:sp>
            <p:nvSpPr>
              <p:cNvPr id="71" name="Rectangle 70"/>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3" name="Picture 72"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8" name="Group 57"/>
            <p:cNvGrpSpPr/>
            <p:nvPr/>
          </p:nvGrpSpPr>
          <p:grpSpPr>
            <a:xfrm>
              <a:off x="9236195" y="3698575"/>
              <a:ext cx="1127008" cy="1285228"/>
              <a:chOff x="7024772" y="2437222"/>
              <a:chExt cx="1127008" cy="1285228"/>
            </a:xfrm>
          </p:grpSpPr>
          <p:sp>
            <p:nvSpPr>
              <p:cNvPr id="68" name="Rectangle 67"/>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9"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0" name="Picture 69"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9" name="Group 58"/>
            <p:cNvGrpSpPr/>
            <p:nvPr/>
          </p:nvGrpSpPr>
          <p:grpSpPr>
            <a:xfrm>
              <a:off x="9913890" y="3698575"/>
              <a:ext cx="1127008" cy="1285228"/>
              <a:chOff x="7024772" y="2437222"/>
              <a:chExt cx="1127008" cy="1285228"/>
            </a:xfrm>
          </p:grpSpPr>
          <p:sp>
            <p:nvSpPr>
              <p:cNvPr id="65" name="Rectangle 64"/>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6"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7" name="Picture 66"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60" name="Group 59"/>
            <p:cNvGrpSpPr/>
            <p:nvPr/>
          </p:nvGrpSpPr>
          <p:grpSpPr>
            <a:xfrm>
              <a:off x="10591584" y="3698575"/>
              <a:ext cx="1127008" cy="1285228"/>
              <a:chOff x="7024772" y="2437222"/>
              <a:chExt cx="1127008" cy="1285228"/>
            </a:xfrm>
          </p:grpSpPr>
          <p:sp>
            <p:nvSpPr>
              <p:cNvPr id="62" name="Rectangle 61"/>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3"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4" name="Picture 6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sp>
          <p:nvSpPr>
            <p:cNvPr id="61" name="TextBox 60"/>
            <p:cNvSpPr txBox="1"/>
            <p:nvPr/>
          </p:nvSpPr>
          <p:spPr>
            <a:xfrm>
              <a:off x="8917916" y="2013626"/>
              <a:ext cx="1288757" cy="453485"/>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Nodes </a:t>
              </a:r>
            </a:p>
          </p:txBody>
        </p:sp>
      </p:grpSp>
      <p:sp>
        <p:nvSpPr>
          <p:cNvPr id="92" name="TextBox 91"/>
          <p:cNvSpPr txBox="1"/>
          <p:nvPr/>
        </p:nvSpPr>
        <p:spPr>
          <a:xfrm>
            <a:off x="2384112" y="2536865"/>
            <a:ext cx="1629430" cy="379860"/>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Edge Node</a:t>
            </a:r>
          </a:p>
        </p:txBody>
      </p:sp>
      <p:sp>
        <p:nvSpPr>
          <p:cNvPr id="93" name="TextBox 92"/>
          <p:cNvSpPr txBox="1"/>
          <p:nvPr/>
        </p:nvSpPr>
        <p:spPr>
          <a:xfrm>
            <a:off x="2645354" y="3831645"/>
            <a:ext cx="1135798" cy="37986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Head Nodes </a:t>
            </a:r>
          </a:p>
        </p:txBody>
      </p:sp>
      <p:sp>
        <p:nvSpPr>
          <p:cNvPr id="94" name="Rectangle 93"/>
          <p:cNvSpPr/>
          <p:nvPr/>
        </p:nvSpPr>
        <p:spPr bwMode="auto">
          <a:xfrm>
            <a:off x="2968063" y="3171748"/>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Elbow Connector 94"/>
          <p:cNvCxnSpPr>
            <a:stCxn id="94" idx="3"/>
            <a:endCxn id="47" idx="1"/>
          </p:cNvCxnSpPr>
          <p:nvPr/>
        </p:nvCxnSpPr>
        <p:spPr>
          <a:xfrm>
            <a:off x="3497005" y="3444719"/>
            <a:ext cx="1281027" cy="1075580"/>
          </a:xfrm>
          <a:prstGeom prst="bentConnector3">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26826" y="4516551"/>
            <a:ext cx="1558082" cy="1621"/>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2704396"/>
            <a:ext cx="892873" cy="880303"/>
          </a:xfrm>
          <a:prstGeom prst="rect">
            <a:avLst/>
          </a:prstGeom>
        </p:spPr>
      </p:pic>
      <p:pic>
        <p:nvPicPr>
          <p:cNvPr id="98" name="Picture 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255766"/>
            <a:ext cx="892873" cy="880303"/>
          </a:xfrm>
          <a:prstGeom prst="rect">
            <a:avLst/>
          </a:prstGeom>
        </p:spPr>
      </p:pic>
      <p:pic>
        <p:nvPicPr>
          <p:cNvPr id="99" name="Picture 9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839729"/>
            <a:ext cx="892873" cy="880303"/>
          </a:xfrm>
          <a:prstGeom prst="rect">
            <a:avLst/>
          </a:prstGeom>
        </p:spPr>
      </p:pic>
      <p:pic>
        <p:nvPicPr>
          <p:cNvPr id="100" name="Picture 9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3481209"/>
            <a:ext cx="892873" cy="880303"/>
          </a:xfrm>
          <a:prstGeom prst="rect">
            <a:avLst/>
          </a:prstGeom>
        </p:spPr>
      </p:pic>
      <p:pic>
        <p:nvPicPr>
          <p:cNvPr id="101" name="Picture 10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4065171"/>
            <a:ext cx="892873" cy="880303"/>
          </a:xfrm>
          <a:prstGeom prst="rect">
            <a:avLst/>
          </a:prstGeom>
        </p:spPr>
      </p:pic>
      <p:pic>
        <p:nvPicPr>
          <p:cNvPr id="102" name="Picture 2" descr="http://ourednik.info/maps/wp-content/uploads/2011/05/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157755" y="3102602"/>
            <a:ext cx="300682" cy="296448"/>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1323392" y="355725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874403" y="3185327"/>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p:cNvSpPr txBox="1"/>
          <p:nvPr/>
        </p:nvSpPr>
        <p:spPr>
          <a:xfrm>
            <a:off x="707823" y="2497973"/>
            <a:ext cx="1297255" cy="38310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Scientists </a:t>
            </a:r>
          </a:p>
        </p:txBody>
      </p:sp>
      <p:sp>
        <p:nvSpPr>
          <p:cNvPr id="106" name="Rectangle 105"/>
          <p:cNvSpPr/>
          <p:nvPr/>
        </p:nvSpPr>
        <p:spPr>
          <a:xfrm>
            <a:off x="641048" y="5359195"/>
            <a:ext cx="1626808" cy="248611"/>
          </a:xfrm>
          <a:prstGeom prst="rect">
            <a:avLst/>
          </a:prstGeom>
        </p:spPr>
        <p:txBody>
          <a:bodyPr wrap="none">
            <a:spAutoFit/>
          </a:bodyPr>
          <a:lstStyle/>
          <a:p>
            <a:pPr marL="102642" indent="-102642"/>
            <a:r>
              <a:rPr lang="en-GB" sz="1027" dirty="0" err="1"/>
              <a:t>RStudio</a:t>
            </a:r>
            <a:r>
              <a:rPr lang="en-GB" sz="1027" dirty="0"/>
              <a:t> Server (optional)</a:t>
            </a:r>
          </a:p>
        </p:txBody>
      </p:sp>
      <p:sp>
        <p:nvSpPr>
          <p:cNvPr id="107" name="Rectangle 106"/>
          <p:cNvSpPr/>
          <p:nvPr/>
        </p:nvSpPr>
        <p:spPr>
          <a:xfrm>
            <a:off x="641046" y="5094634"/>
            <a:ext cx="658769" cy="248611"/>
          </a:xfrm>
          <a:prstGeom prst="rect">
            <a:avLst/>
          </a:prstGeom>
        </p:spPr>
        <p:txBody>
          <a:bodyPr wrap="none">
            <a:spAutoFit/>
          </a:bodyPr>
          <a:lstStyle/>
          <a:p>
            <a:r>
              <a:rPr lang="en-GB" sz="1027" dirty="0"/>
              <a:t>R Server</a:t>
            </a:r>
          </a:p>
        </p:txBody>
      </p:sp>
      <p:sp>
        <p:nvSpPr>
          <p:cNvPr id="108" name="TextBox 107"/>
          <p:cNvSpPr txBox="1"/>
          <p:nvPr/>
        </p:nvSpPr>
        <p:spPr>
          <a:xfrm>
            <a:off x="7857169" y="2021802"/>
            <a:ext cx="4144128" cy="3095148"/>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961" dirty="0">
                <a:gradFill>
                  <a:gsLst>
                    <a:gs pos="2917">
                      <a:schemeClr val="tx1"/>
                    </a:gs>
                    <a:gs pos="30000">
                      <a:schemeClr val="tx1"/>
                    </a:gs>
                  </a:gsLst>
                  <a:lin ang="5400000" scaled="0"/>
                </a:gradFill>
              </a:rPr>
              <a:t>R Server Distributed Processing:</a:t>
            </a:r>
          </a:p>
          <a:p>
            <a:pPr algn="ctr">
              <a:lnSpc>
                <a:spcPct val="300000"/>
              </a:lnSpc>
              <a:spcBef>
                <a:spcPts val="588"/>
              </a:spcBef>
              <a:spcAft>
                <a:spcPts val="588"/>
              </a:spcAft>
            </a:pPr>
            <a:r>
              <a:rPr lang="en-GB" sz="1567" dirty="0">
                <a:solidFill>
                  <a:srgbClr val="FF0000"/>
                </a:solidFill>
              </a:rPr>
              <a:t>Master R process on Edge node</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Apache YARN and Spark </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Worker R processes on Data nodes</a:t>
            </a:r>
            <a:endParaRPr lang="en-GB" sz="1567" dirty="0">
              <a:gradFill>
                <a:gsLst>
                  <a:gs pos="2917">
                    <a:schemeClr val="tx1"/>
                  </a:gs>
                  <a:gs pos="30000">
                    <a:schemeClr val="tx1"/>
                  </a:gs>
                </a:gsLst>
                <a:lin ang="5400000" scaled="0"/>
              </a:gradFill>
            </a:endParaRPr>
          </a:p>
        </p:txBody>
      </p:sp>
      <p:sp>
        <p:nvSpPr>
          <p:cNvPr id="109" name="Rectangle 108"/>
          <p:cNvSpPr/>
          <p:nvPr/>
        </p:nvSpPr>
        <p:spPr bwMode="auto">
          <a:xfrm>
            <a:off x="2970405" y="177800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378921" y="3986963"/>
            <a:ext cx="1122988" cy="1262611"/>
          </a:xfrm>
          <a:prstGeom prst="rect">
            <a:avLst/>
          </a:prstGeom>
          <a:noFill/>
        </p:spPr>
      </p:pic>
      <p:pic>
        <p:nvPicPr>
          <p:cNvPr id="11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3116044" y="3983996"/>
            <a:ext cx="1122988" cy="1262611"/>
          </a:xfrm>
          <a:prstGeom prst="rect">
            <a:avLst/>
          </a:prstGeom>
          <a:noFill/>
        </p:spPr>
      </p:pic>
      <p:pic>
        <p:nvPicPr>
          <p:cNvPr id="112" name="Picture 1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2929837"/>
            <a:ext cx="892873" cy="880303"/>
          </a:xfrm>
          <a:prstGeom prst="rect">
            <a:avLst/>
          </a:prstGeom>
        </p:spPr>
      </p:pic>
      <p:sp>
        <p:nvSpPr>
          <p:cNvPr id="113" name="Right Arrow 112"/>
          <p:cNvSpPr/>
          <p:nvPr/>
        </p:nvSpPr>
        <p:spPr bwMode="auto">
          <a:xfrm rot="5400000">
            <a:off x="9711466" y="3348096"/>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
        <p:nvSpPr>
          <p:cNvPr id="114" name="Right Arrow 113"/>
          <p:cNvSpPr/>
          <p:nvPr/>
        </p:nvSpPr>
        <p:spPr bwMode="auto">
          <a:xfrm rot="5400000">
            <a:off x="9711466" y="4182042"/>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2452084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5" name="Chart 24"/>
          <p:cNvGraphicFramePr/>
          <p:nvPr>
            <p:extLst>
              <p:ext uri="{D42A27DB-BD31-4B8C-83A1-F6EECF244321}">
                <p14:modId xmlns:p14="http://schemas.microsoft.com/office/powerpoint/2010/main" val="216933414"/>
              </p:ext>
            </p:extLst>
          </p:nvPr>
        </p:nvGraphicFramePr>
        <p:xfrm>
          <a:off x="5742068" y="844671"/>
          <a:ext cx="4493474" cy="550134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solidFill>
                  <a:schemeClr val="tx1"/>
                </a:solidFill>
              </a:rPr>
              <a:t>Faster data, faster results</a:t>
            </a:r>
          </a:p>
        </p:txBody>
      </p:sp>
      <p:sp>
        <p:nvSpPr>
          <p:cNvPr id="48" name="TextBox 47"/>
          <p:cNvSpPr txBox="1"/>
          <p:nvPr/>
        </p:nvSpPr>
        <p:spPr>
          <a:xfrm>
            <a:off x="8083793" y="2798480"/>
            <a:ext cx="3937687" cy="488797"/>
          </a:xfrm>
          <a:prstGeom prst="rect">
            <a:avLst/>
          </a:prstGeom>
          <a:noFill/>
        </p:spPr>
        <p:txBody>
          <a:bodyPr wrap="square" lIns="0" tIns="0" rIns="0" bIns="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a:spcBef>
                <a:spcPts val="1200"/>
              </a:spcBef>
              <a:buNone/>
            </a:pPr>
            <a:r>
              <a:rPr lang="en-US" sz="1765" dirty="0">
                <a:solidFill>
                  <a:schemeClr val="tx1"/>
                </a:solidFill>
              </a:rPr>
              <a:t>Spark is fast not just for in-memory, but for on-disk computation too.</a:t>
            </a:r>
          </a:p>
        </p:txBody>
      </p:sp>
      <p:sp>
        <p:nvSpPr>
          <p:cNvPr id="50" name="TextBox 49"/>
          <p:cNvSpPr txBox="1"/>
          <p:nvPr/>
        </p:nvSpPr>
        <p:spPr>
          <a:xfrm>
            <a:off x="6252653" y="6191706"/>
            <a:ext cx="3390936" cy="511939"/>
          </a:xfrm>
          <a:prstGeom prst="rect">
            <a:avLst/>
          </a:prstGeom>
          <a:noFill/>
        </p:spPr>
        <p:txBody>
          <a:bodyPr wrap="square" lIns="89642" tIns="146284" rIns="182854" bIns="146284" rtlCol="0">
            <a:noAutofit/>
          </a:bodyPr>
          <a:lstStyle/>
          <a:p>
            <a:pPr defTabSz="914225">
              <a:lnSpc>
                <a:spcPct val="90000"/>
              </a:lnSpc>
              <a:spcAft>
                <a:spcPts val="600"/>
              </a:spcAft>
            </a:pPr>
            <a:r>
              <a:rPr lang="en-US" sz="1765" u="sng" dirty="0">
                <a:hlinkClick r:id="rId5"/>
              </a:rPr>
              <a:t>tinyurl.com/spark-sort</a:t>
            </a:r>
            <a:endParaRPr lang="en-US" sz="1765" u="sng" dirty="0"/>
          </a:p>
        </p:txBody>
      </p:sp>
      <p:grpSp>
        <p:nvGrpSpPr>
          <p:cNvPr id="7" name="Group 6"/>
          <p:cNvGrpSpPr/>
          <p:nvPr/>
        </p:nvGrpSpPr>
        <p:grpSpPr>
          <a:xfrm>
            <a:off x="529472" y="1354173"/>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4" name="TextBox 23"/>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6" name="TextBox 25"/>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7" name="TextBox 26"/>
                  <p:cNvSpPr txBox="1"/>
                  <p:nvPr/>
                </p:nvSpPr>
                <p:spPr>
                  <a:xfrm>
                    <a:off x="3357346" y="3408536"/>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8" name="TextBox 27"/>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29" name="TextBox 28"/>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0" name="TextBox 29"/>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1" name="TextBox 30"/>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2" name="Rectangle 31"/>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3" name="Rectangle 32"/>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TextBox 33"/>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5" name="TextBox 34"/>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
        <p:nvSpPr>
          <p:cNvPr id="36" name="TextBox 35"/>
          <p:cNvSpPr txBox="1"/>
          <p:nvPr/>
        </p:nvSpPr>
        <p:spPr>
          <a:xfrm>
            <a:off x="646552" y="5721164"/>
            <a:ext cx="4448966" cy="633625"/>
          </a:xfrm>
          <a:prstGeom prst="rect">
            <a:avLst/>
          </a:prstGeom>
          <a:ln>
            <a:no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defTabSz="914225"/>
            <a:r>
              <a:rPr lang="en-US" sz="1765" dirty="0"/>
              <a:t>Logistic regression on a 100-node cluster with 100 GB of data.</a:t>
            </a:r>
          </a:p>
        </p:txBody>
      </p:sp>
      <p:sp>
        <p:nvSpPr>
          <p:cNvPr id="3" name="Rectangle 2"/>
          <p:cNvSpPr/>
          <p:nvPr/>
        </p:nvSpPr>
        <p:spPr>
          <a:xfrm>
            <a:off x="8083793" y="1377660"/>
            <a:ext cx="3684849" cy="1143543"/>
          </a:xfrm>
          <a:prstGeom prst="rect">
            <a:avLst/>
          </a:prstGeom>
        </p:spPr>
        <p:txBody>
          <a:bodyPr wrap="square">
            <a:spAutoFit/>
          </a:bodyPr>
          <a:lstStyle/>
          <a:p>
            <a:pPr defTabSz="914225">
              <a:lnSpc>
                <a:spcPct val="90000"/>
              </a:lnSpc>
              <a:spcAft>
                <a:spcPts val="600"/>
              </a:spcAft>
            </a:pPr>
            <a:r>
              <a:rPr lang="en-US" sz="1765" dirty="0"/>
              <a:t>Spark is the 2014 Sort Benchmark winner.</a:t>
            </a:r>
          </a:p>
          <a:p>
            <a:pPr defTabSz="914225">
              <a:lnSpc>
                <a:spcPct val="90000"/>
              </a:lnSpc>
              <a:spcAft>
                <a:spcPts val="600"/>
              </a:spcAft>
            </a:pPr>
            <a:r>
              <a:rPr lang="en-US" sz="1765" dirty="0"/>
              <a:t>3x faster than 2013 winner (Hadoop).</a:t>
            </a:r>
          </a:p>
        </p:txBody>
      </p:sp>
      <p:cxnSp>
        <p:nvCxnSpPr>
          <p:cNvPr id="6" name="Straight Connector 5"/>
          <p:cNvCxnSpPr/>
          <p:nvPr/>
        </p:nvCxnSpPr>
        <p:spPr>
          <a:xfrm flipV="1">
            <a:off x="5436012" y="1214636"/>
            <a:ext cx="0" cy="5233214"/>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781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Spark v. MapReduce</a:t>
            </a: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57580" y="1560930"/>
            <a:ext cx="5621845" cy="5296584"/>
          </a:xfrm>
          <a:prstGeom prst="rect">
            <a:avLst/>
          </a:prstGeom>
          <a:noFill/>
        </p:spPr>
        <p:txBody>
          <a:bodyPr wrap="square" lIns="179285" tIns="143428" rIns="179285" bIns="143428" rtlCol="0">
            <a:noAutofit/>
          </a:bodyPr>
          <a:lstStyle/>
          <a:p>
            <a:pPr marL="336145"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How??</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Caching data to memory can avoid extra reads to disk</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Scheduling of tasks from 15 – 20 s to 15 – 20 </a:t>
            </a:r>
            <a:r>
              <a:rPr lang="en-US" sz="1765" dirty="0" err="1">
                <a:latin typeface="+mj-lt"/>
                <a:ea typeface="Segoe UI Black" panose="020B0A02040204020203" pitchFamily="34" charset="0"/>
                <a:cs typeface="Segoe UI Black" panose="020B0A02040204020203" pitchFamily="34" charset="0"/>
              </a:rPr>
              <a:t>ms</a:t>
            </a:r>
            <a:endParaRPr lang="en-US" sz="1765" dirty="0">
              <a:latin typeface="+mj-lt"/>
              <a:ea typeface="Segoe UI Black" panose="020B0A02040204020203" pitchFamily="34" charset="0"/>
              <a:cs typeface="Segoe UI Black" panose="020B0A02040204020203" pitchFamily="34" charset="0"/>
            </a:endParaRP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Resources are dedicated to the entire life of the application</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Can link multiple maps and reduces together without having to rewrite intermediate data to HDFS</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Every reduce doesn’t require a map</a:t>
            </a:r>
          </a:p>
        </p:txBody>
      </p:sp>
      <p:grpSp>
        <p:nvGrpSpPr>
          <p:cNvPr id="7" name="Group 6"/>
          <p:cNvGrpSpPr/>
          <p:nvPr/>
        </p:nvGrpSpPr>
        <p:grpSpPr>
          <a:xfrm>
            <a:off x="520683" y="1696924"/>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6" name="TextBox 25"/>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7" name="TextBox 26"/>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8" name="TextBox 27"/>
                  <p:cNvSpPr txBox="1"/>
                  <p:nvPr/>
                </p:nvSpPr>
                <p:spPr>
                  <a:xfrm>
                    <a:off x="3357346" y="340284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9" name="TextBox 28"/>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30" name="TextBox 29"/>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1" name="TextBox 30"/>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2" name="TextBox 31"/>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3" name="Rectangle 32"/>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Rectangle 33"/>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5" name="TextBox 34"/>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6" name="TextBox 35"/>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Tree>
    <p:extLst>
      <p:ext uri="{BB962C8B-B14F-4D97-AF65-F5344CB8AC3E}">
        <p14:creationId xmlns:p14="http://schemas.microsoft.com/office/powerpoint/2010/main" val="319865465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solidFill>
                  <a:schemeClr val="tx1"/>
                </a:solidFill>
              </a:rPr>
              <a:t>Performance: R Server on HDInsight Spark</a:t>
            </a:r>
            <a:br>
              <a:rPr lang="en-US" dirty="0">
                <a:solidFill>
                  <a:schemeClr val="tx1"/>
                </a:solidFill>
              </a:rPr>
            </a:br>
            <a:r>
              <a:rPr lang="en-US" sz="3921" dirty="0">
                <a:solidFill>
                  <a:schemeClr val="tx1"/>
                </a:solidFill>
              </a:rPr>
              <a:t>Scales linearly to billions of rows</a:t>
            </a:r>
          </a:p>
        </p:txBody>
      </p:sp>
      <p:graphicFrame>
        <p:nvGraphicFramePr>
          <p:cNvPr id="14" name="Chart 13"/>
          <p:cNvGraphicFramePr>
            <a:graphicFrameLocks/>
          </p:cNvGraphicFramePr>
          <p:nvPr>
            <p:extLst>
              <p:ext uri="{D42A27DB-BD31-4B8C-83A1-F6EECF244321}">
                <p14:modId xmlns:p14="http://schemas.microsoft.com/office/powerpoint/2010/main" val="2574638858"/>
              </p:ext>
            </p:extLst>
          </p:nvPr>
        </p:nvGraphicFramePr>
        <p:xfrm>
          <a:off x="2136791" y="1934959"/>
          <a:ext cx="7703651" cy="434796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p:cNvSpPr txBox="1"/>
          <p:nvPr/>
        </p:nvSpPr>
        <p:spPr>
          <a:xfrm>
            <a:off x="1664856" y="2330909"/>
            <a:ext cx="271613" cy="2801771"/>
          </a:xfrm>
          <a:prstGeom prst="rect">
            <a:avLst/>
          </a:prstGeom>
          <a:noFill/>
        </p:spPr>
        <p:txBody>
          <a:bodyPr vert="vert270" wrap="square" lIns="0" tIns="0" rIns="0" bIns="0" rtlCol="0">
            <a:spAutoFit/>
          </a:bodyPr>
          <a:lstStyle/>
          <a:p>
            <a:pPr algn="ctr" defTabSz="896386">
              <a:defRPr sz="1800" b="1" i="0" u="none" strike="noStrike" kern="1200" baseline="0">
                <a:solidFill>
                  <a:srgbClr val="3F3F3F"/>
                </a:solidFill>
                <a:latin typeface="+mn-lt"/>
                <a:ea typeface="+mn-ea"/>
                <a:cs typeface="+mn-cs"/>
              </a:defRPr>
            </a:pPr>
            <a:r>
              <a:rPr lang="en-US" sz="1765" b="1" dirty="0">
                <a:latin typeface="Segoe UI"/>
              </a:rPr>
              <a:t>Elapsed Time (seconds)</a:t>
            </a:r>
          </a:p>
        </p:txBody>
      </p:sp>
      <p:sp>
        <p:nvSpPr>
          <p:cNvPr id="16" name="TextBox 15"/>
          <p:cNvSpPr txBox="1"/>
          <p:nvPr/>
        </p:nvSpPr>
        <p:spPr>
          <a:xfrm>
            <a:off x="4775417" y="6011373"/>
            <a:ext cx="1587419" cy="271554"/>
          </a:xfrm>
          <a:prstGeom prst="rect">
            <a:avLst/>
          </a:prstGeom>
          <a:noFill/>
        </p:spPr>
        <p:txBody>
          <a:bodyPr wrap="square" lIns="0" tIns="0" rIns="0" bIns="0" rtlCol="0">
            <a:spAutoFit/>
          </a:bodyPr>
          <a:lstStyle/>
          <a:p>
            <a:pPr defTabSz="896386">
              <a:defRPr/>
            </a:pPr>
            <a:r>
              <a:rPr lang="en-US" sz="1765" b="1" kern="0" dirty="0"/>
              <a:t>Billions</a:t>
            </a:r>
            <a:r>
              <a:rPr lang="en-US" sz="1765" kern="0" dirty="0"/>
              <a:t> of rows</a:t>
            </a:r>
          </a:p>
        </p:txBody>
      </p:sp>
      <p:sp>
        <p:nvSpPr>
          <p:cNvPr id="17" name="TextBox 16"/>
          <p:cNvSpPr txBox="1"/>
          <p:nvPr/>
        </p:nvSpPr>
        <p:spPr>
          <a:xfrm>
            <a:off x="8262360" y="3055490"/>
            <a:ext cx="1523922" cy="797818"/>
          </a:xfrm>
          <a:prstGeom prst="rect">
            <a:avLst/>
          </a:prstGeom>
          <a:noFill/>
        </p:spPr>
        <p:txBody>
          <a:bodyPr wrap="square" lIns="179285" tIns="143428" rIns="179285" bIns="143428" rtlCol="0">
            <a:noAutofit/>
          </a:bodyPr>
          <a:lstStyle/>
          <a:p>
            <a:pPr defTabSz="896386">
              <a:lnSpc>
                <a:spcPct val="90000"/>
              </a:lnSpc>
              <a:spcAft>
                <a:spcPts val="2353"/>
              </a:spcAft>
              <a:buClr>
                <a:srgbClr val="A80000"/>
              </a:buClr>
              <a:defRPr/>
            </a:pPr>
            <a:r>
              <a:rPr lang="en-US" sz="1765" kern="0" dirty="0">
                <a:latin typeface="Segoe UI Black" panose="020B0A02040204020203" pitchFamily="34" charset="0"/>
                <a:ea typeface="Segoe UI Black" panose="020B0A02040204020203" pitchFamily="34" charset="0"/>
                <a:cs typeface="Segoe UI Black" panose="020B0A02040204020203" pitchFamily="34" charset="0"/>
              </a:rPr>
              <a:t>2.2 TB</a:t>
            </a:r>
          </a:p>
        </p:txBody>
      </p:sp>
      <p:cxnSp>
        <p:nvCxnSpPr>
          <p:cNvPr id="18" name="Straight Arrow Connector 17"/>
          <p:cNvCxnSpPr/>
          <p:nvPr/>
        </p:nvCxnSpPr>
        <p:spPr>
          <a:xfrm flipH="1" flipV="1">
            <a:off x="8038254" y="2938955"/>
            <a:ext cx="313749" cy="295820"/>
          </a:xfrm>
          <a:prstGeom prst="straightConnector1">
            <a:avLst/>
          </a:prstGeom>
          <a:noFill/>
          <a:ln w="63500" cap="flat" cmpd="sng" algn="ctr">
            <a:solidFill>
              <a:srgbClr val="505050"/>
            </a:solidFill>
            <a:prstDash val="solid"/>
            <a:headEnd type="none"/>
            <a:tailEnd type="triangle"/>
          </a:ln>
          <a:effectLst/>
        </p:spPr>
      </p:cxn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t>Preliminary results</a:t>
            </a:r>
          </a:p>
        </p:txBody>
      </p:sp>
    </p:spTree>
    <p:extLst>
      <p:ext uri="{BB962C8B-B14F-4D97-AF65-F5344CB8AC3E}">
        <p14:creationId xmlns:p14="http://schemas.microsoft.com/office/powerpoint/2010/main" val="10548659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t>Performance: R Server on HDInsight Spark</a:t>
            </a:r>
            <a:br>
              <a:rPr lang="en-US" dirty="0"/>
            </a:br>
            <a:r>
              <a:rPr lang="en-US" sz="3921" dirty="0" err="1">
                <a:gradFill>
                  <a:gsLst>
                    <a:gs pos="46010">
                      <a:schemeClr val="accent2"/>
                    </a:gs>
                    <a:gs pos="10101">
                      <a:schemeClr val="accent2"/>
                    </a:gs>
                  </a:gsLst>
                  <a:lin ang="5400000" scaled="0"/>
                </a:gradFill>
              </a:rPr>
              <a:t>Spark</a:t>
            </a:r>
            <a:r>
              <a:rPr lang="en-US" sz="3921" dirty="0">
                <a:gradFill>
                  <a:gsLst>
                    <a:gs pos="46010">
                      <a:schemeClr val="accent2"/>
                    </a:gs>
                    <a:gs pos="10101">
                      <a:schemeClr val="accent2"/>
                    </a:gs>
                  </a:gsLst>
                  <a:lin ang="5400000" scaled="0"/>
                </a:gradFill>
              </a:rPr>
              <a:t> is much faster than MapReduce and Local</a:t>
            </a:r>
          </a:p>
        </p:txBody>
      </p: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solidFill>
                  <a:srgbClr val="FF0000"/>
                </a:solidFill>
              </a:rPr>
              <a:t>Preliminary results</a:t>
            </a:r>
          </a:p>
        </p:txBody>
      </p:sp>
      <p:graphicFrame>
        <p:nvGraphicFramePr>
          <p:cNvPr id="13" name="Chart 12"/>
          <p:cNvGraphicFramePr>
            <a:graphicFrameLocks/>
          </p:cNvGraphicFramePr>
          <p:nvPr>
            <p:extLst/>
          </p:nvPr>
        </p:nvGraphicFramePr>
        <p:xfrm>
          <a:off x="6320104" y="2074931"/>
          <a:ext cx="4047884" cy="38035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nvPr>
        </p:nvGraphicFramePr>
        <p:xfrm>
          <a:off x="1688578" y="2135424"/>
          <a:ext cx="4100598" cy="369328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4286964" y="2647649"/>
            <a:ext cx="637458" cy="362072"/>
          </a:xfrm>
          <a:prstGeom prst="rect">
            <a:avLst/>
          </a:prstGeom>
          <a:noFill/>
        </p:spPr>
        <p:txBody>
          <a:bodyPr wrap="square" rtlCol="0">
            <a:spAutoFit/>
          </a:bodyPr>
          <a:lstStyle/>
          <a:p>
            <a:pPr defTabSz="896386">
              <a:defRPr/>
            </a:pPr>
            <a:r>
              <a:rPr lang="en-US" sz="1765" kern="0" dirty="0">
                <a:solidFill>
                  <a:srgbClr val="FF0000"/>
                </a:solidFill>
              </a:rPr>
              <a:t>36X</a:t>
            </a:r>
          </a:p>
        </p:txBody>
      </p:sp>
      <p:sp>
        <p:nvSpPr>
          <p:cNvPr id="16" name="TextBox 15"/>
          <p:cNvSpPr txBox="1"/>
          <p:nvPr/>
        </p:nvSpPr>
        <p:spPr>
          <a:xfrm>
            <a:off x="7468144" y="5752045"/>
            <a:ext cx="1835143" cy="331899"/>
          </a:xfrm>
          <a:prstGeom prst="rect">
            <a:avLst/>
          </a:prstGeom>
          <a:noFill/>
        </p:spPr>
        <p:txBody>
          <a:bodyPr wrap="square" rtlCol="0">
            <a:spAutoFit/>
          </a:bodyPr>
          <a:lstStyle/>
          <a:p>
            <a:pPr defTabSz="896386">
              <a:defRPr/>
            </a:pPr>
            <a:r>
              <a:rPr lang="en-US" sz="1568" b="1" kern="0" dirty="0">
                <a:solidFill>
                  <a:srgbClr val="505050"/>
                </a:solidFill>
              </a:rPr>
              <a:t>Billions</a:t>
            </a:r>
            <a:r>
              <a:rPr lang="en-US" sz="1568" kern="0" dirty="0">
                <a:solidFill>
                  <a:srgbClr val="505050"/>
                </a:solidFill>
              </a:rPr>
              <a:t> of rows</a:t>
            </a:r>
          </a:p>
        </p:txBody>
      </p:sp>
      <p:sp>
        <p:nvSpPr>
          <p:cNvPr id="17" name="TextBox 16"/>
          <p:cNvSpPr txBox="1"/>
          <p:nvPr/>
        </p:nvSpPr>
        <p:spPr>
          <a:xfrm>
            <a:off x="3089279" y="5727144"/>
            <a:ext cx="1835143" cy="331899"/>
          </a:xfrm>
          <a:prstGeom prst="rect">
            <a:avLst/>
          </a:prstGeom>
          <a:noFill/>
        </p:spPr>
        <p:txBody>
          <a:bodyPr wrap="square" rtlCol="0">
            <a:spAutoFit/>
          </a:bodyPr>
          <a:lstStyle/>
          <a:p>
            <a:pPr defTabSz="896386">
              <a:defRPr/>
            </a:pPr>
            <a:r>
              <a:rPr lang="en-US" sz="1568" kern="0" dirty="0">
                <a:solidFill>
                  <a:srgbClr val="505050"/>
                </a:solidFill>
              </a:rPr>
              <a:t>Millions of rows</a:t>
            </a:r>
          </a:p>
        </p:txBody>
      </p:sp>
    </p:spTree>
    <p:extLst>
      <p:ext uri="{BB962C8B-B14F-4D97-AF65-F5344CB8AC3E}">
        <p14:creationId xmlns:p14="http://schemas.microsoft.com/office/powerpoint/2010/main" val="25342003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a:t>
            </a:r>
            <a:r>
              <a:rPr lang="en-US" dirty="0" err="1">
                <a:latin typeface="Consolas" panose="020B0609020204030204" pitchFamily="49" charset="0"/>
              </a:rPr>
              <a:t>RxSpark</a:t>
            </a:r>
            <a:endParaRPr lang="en-US" dirty="0">
              <a:latin typeface="Consolas" panose="020B0609020204030204" pitchFamily="49" charset="0"/>
            </a:endParaRPr>
          </a:p>
        </p:txBody>
      </p:sp>
      <p:sp>
        <p:nvSpPr>
          <p:cNvPr id="6" name="TextBox 5"/>
          <p:cNvSpPr txBox="1"/>
          <p:nvPr/>
        </p:nvSpPr>
        <p:spPr>
          <a:xfrm>
            <a:off x="269240" y="1378857"/>
            <a:ext cx="9179560" cy="283462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r>
              <a:rPr lang="en-US" sz="2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latin typeface="Consolas" panose="020B0609020204030204" pitchFamily="49" charset="0"/>
              </a:rPr>
              <a:t>hdfsShareDir</a:t>
            </a:r>
            <a:r>
              <a:rPr lang="en-US" dirty="0">
                <a:latin typeface="Consolas" panose="020B0609020204030204" pitchFamily="49" charset="0"/>
              </a:rPr>
              <a:t>, </a:t>
            </a:r>
            <a:r>
              <a:rPr lang="en-US" dirty="0" err="1">
                <a:latin typeface="Consolas" panose="020B0609020204030204" pitchFamily="49" charset="0"/>
              </a:rPr>
              <a:t>localShare</a:t>
            </a:r>
            <a:r>
              <a:rPr lang="en-US" dirty="0">
                <a:latin typeface="Consolas" panose="020B0609020204030204" pitchFamily="49" charset="0"/>
              </a:rPr>
              <a:t>, </a:t>
            </a:r>
            <a:r>
              <a:rPr lang="en-US" dirty="0" err="1">
                <a:latin typeface="Consolas" panose="020B0609020204030204" pitchFamily="49" charset="0"/>
              </a:rPr>
              <a:t>clientShare</a:t>
            </a:r>
            <a:r>
              <a:rPr lang="en-US" dirty="0">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spark_config</a:t>
            </a:r>
            <a:r>
              <a:rPr lang="en-US"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remotely using </a:t>
            </a:r>
            <a:r>
              <a:rPr lang="en-US" sz="2400" dirty="0" err="1">
                <a:gradFill>
                  <a:gsLst>
                    <a:gs pos="2917">
                      <a:schemeClr val="tx1"/>
                    </a:gs>
                    <a:gs pos="30000">
                      <a:schemeClr val="tx1"/>
                    </a:gs>
                  </a:gsLst>
                  <a:lin ang="5400000" scaled="0"/>
                </a:gradFill>
                <a:latin typeface="+mj-lt"/>
              </a:rPr>
              <a:t>ssh</a:t>
            </a:r>
            <a:r>
              <a:rPr lang="en-US" sz="2400" dirty="0">
                <a:gradFill>
                  <a:gsLst>
                    <a:gs pos="2917">
                      <a:schemeClr val="tx1"/>
                    </a:gs>
                    <a:gs pos="30000">
                      <a:schemeClr val="tx1"/>
                    </a:gs>
                  </a:gsLst>
                  <a:lin ang="5400000" scaled="0"/>
                </a:gradFill>
                <a:latin typeface="+mj-lt"/>
              </a:rPr>
              <a:t> connection parameters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using </a:t>
            </a:r>
            <a:r>
              <a:rPr lang="en-US" sz="2400" dirty="0" err="1">
                <a:gradFill>
                  <a:gsLst>
                    <a:gs pos="2917">
                      <a:schemeClr val="tx1"/>
                    </a:gs>
                    <a:gs pos="30000">
                      <a:schemeClr val="tx1"/>
                    </a:gs>
                  </a:gsLst>
                  <a:lin ang="5400000" scaled="0"/>
                </a:gradFill>
                <a:latin typeface="Consolas" panose="020B0609020204030204" pitchFamily="49" charset="0"/>
              </a:rPr>
              <a:t>mrsdeploy</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gradFill>
                  <a:gsLst>
                    <a:gs pos="2917">
                      <a:schemeClr val="tx1"/>
                    </a:gs>
                    <a:gs pos="30000">
                      <a:schemeClr val="tx1"/>
                    </a:gs>
                  </a:gsLst>
                  <a:lin ang="5400000" scaled="0"/>
                </a:gradFill>
                <a:latin typeface="+mj-lt"/>
              </a:rPr>
              <a:t>package</a:t>
            </a:r>
          </a:p>
        </p:txBody>
      </p:sp>
    </p:spTree>
    <p:extLst>
      <p:ext uri="{BB962C8B-B14F-4D97-AF65-F5344CB8AC3E}">
        <p14:creationId xmlns:p14="http://schemas.microsoft.com/office/powerpoint/2010/main" val="127286588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CRAN-R</a:t>
            </a:r>
          </a:p>
          <a:p>
            <a:pPr marL="342900" indent="-34290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a.k.a., GNU-R</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Single-threaded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In-memory</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10K+ packages</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Interfaces to C++, C, and Fortran for speed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MRO</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GNU-R + Intel MKL = multi-threaded linear algebra</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100% CRAN-R compatible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Reproducible R toolkit with the </a:t>
            </a:r>
            <a:r>
              <a:rPr lang="en-US" sz="1600" dirty="0">
                <a:gradFill>
                  <a:gsLst>
                    <a:gs pos="2917">
                      <a:schemeClr val="tx1"/>
                    </a:gs>
                    <a:gs pos="30000">
                      <a:schemeClr val="tx1"/>
                    </a:gs>
                  </a:gsLst>
                  <a:lin ang="5400000" scaled="0"/>
                </a:gradFill>
                <a:latin typeface="Consolas" panose="020B0609020204030204" pitchFamily="49" charset="0"/>
              </a:rPr>
              <a:t>checkpoint</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Free</a:t>
            </a: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Microsoft R Server</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Enterprise-class high-performance analytics distribution</a:t>
            </a:r>
          </a:p>
          <a:p>
            <a:pPr marL="285750" indent="-285750">
              <a:lnSpc>
                <a:spcPct val="90000"/>
              </a:lnSpc>
              <a:spcAft>
                <a:spcPts val="600"/>
              </a:spcAft>
              <a:buFont typeface="Arial" panose="020B0604020202020204" pitchFamily="34" charset="0"/>
              <a:buChar char="•"/>
            </a:pPr>
            <a:r>
              <a:rPr lang="en-US" sz="1600" b="1" i="1" dirty="0">
                <a:gradFill>
                  <a:gsLst>
                    <a:gs pos="2917">
                      <a:schemeClr val="tx1"/>
                    </a:gs>
                    <a:gs pos="30000">
                      <a:schemeClr val="tx1"/>
                    </a:gs>
                  </a:gsLst>
                  <a:lin ang="5400000" scaled="0"/>
                </a:gradFill>
                <a:latin typeface="+mj-lt"/>
              </a:rPr>
              <a:t>Parallel external memory algorithms</a:t>
            </a:r>
            <a:r>
              <a:rPr lang="en-US" sz="1600" dirty="0">
                <a:gradFill>
                  <a:gsLst>
                    <a:gs pos="2917">
                      <a:schemeClr val="tx1"/>
                    </a:gs>
                    <a:gs pos="30000">
                      <a:schemeClr val="tx1"/>
                    </a:gs>
                  </a:gsLst>
                  <a:lin ang="5400000" scaled="0"/>
                </a:gradFill>
                <a:latin typeface="+mj-lt"/>
              </a:rPr>
              <a:t> with the </a:t>
            </a:r>
            <a:r>
              <a:rPr lang="en-US" sz="1600" dirty="0" err="1">
                <a:gradFill>
                  <a:gsLst>
                    <a:gs pos="2917">
                      <a:schemeClr val="tx1"/>
                    </a:gs>
                    <a:gs pos="30000">
                      <a:schemeClr val="tx1"/>
                    </a:gs>
                  </a:gsLst>
                  <a:lin ang="5400000" scaled="0"/>
                </a:gradFill>
                <a:latin typeface="Consolas" panose="020B0609020204030204" pitchFamily="49" charset="0"/>
              </a:rPr>
              <a:t>RevoScaleR</a:t>
            </a:r>
            <a:r>
              <a:rPr lang="en-US" sz="1600" dirty="0">
                <a:gradFill>
                  <a:gsLst>
                    <a:gs pos="2917">
                      <a:schemeClr val="tx1"/>
                    </a:gs>
                    <a:gs pos="30000">
                      <a:schemeClr val="tx1"/>
                    </a:gs>
                  </a:gsLst>
                  <a:lin ang="5400000" scaled="0"/>
                </a:gradFill>
                <a:latin typeface="+mj-lt"/>
              </a:rPr>
              <a:t> library</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No threads limits</a:t>
            </a:r>
          </a:p>
          <a:p>
            <a:pPr marL="285750" indent="-285750">
              <a:lnSpc>
                <a:spcPct val="90000"/>
              </a:lnSpc>
              <a:spcAft>
                <a:spcPts val="600"/>
              </a:spcAft>
              <a:buFont typeface="Arial" panose="020B0604020202020204" pitchFamily="34" charset="0"/>
              <a:buChar char="•"/>
            </a:pPr>
            <a:r>
              <a:rPr lang="en-US" sz="1600" b="1" i="1" dirty="0" err="1">
                <a:gradFill>
                  <a:gsLst>
                    <a:gs pos="2917">
                      <a:schemeClr val="tx1"/>
                    </a:gs>
                    <a:gs pos="30000">
                      <a:schemeClr val="tx1"/>
                    </a:gs>
                  </a:gsLst>
                  <a:lin ang="5400000" scaled="0"/>
                </a:gradFill>
                <a:latin typeface="+mj-lt"/>
              </a:rPr>
              <a:t>Out-of</a:t>
            </a:r>
            <a:r>
              <a:rPr lang="en-US" sz="1600" b="1" i="1" dirty="0">
                <a:gradFill>
                  <a:gsLst>
                    <a:gs pos="2917">
                      <a:schemeClr val="tx1"/>
                    </a:gs>
                    <a:gs pos="30000">
                      <a:schemeClr val="tx1"/>
                    </a:gs>
                  </a:gsLst>
                  <a:lin ang="5400000" scaled="0"/>
                </a:gradFill>
                <a:latin typeface="+mj-lt"/>
              </a:rPr>
              <a:t> memory </a:t>
            </a:r>
            <a:r>
              <a:rPr lang="en-US" sz="1600" dirty="0">
                <a:gradFill>
                  <a:gsLst>
                    <a:gs pos="2917">
                      <a:schemeClr val="tx1"/>
                    </a:gs>
                    <a:gs pos="30000">
                      <a:schemeClr val="tx1"/>
                    </a:gs>
                  </a:gsLst>
                  <a:lin ang="5400000" scaled="0"/>
                </a:gradFill>
                <a:latin typeface="+mj-lt"/>
              </a:rPr>
              <a:t>computation with the </a:t>
            </a:r>
            <a:r>
              <a:rPr lang="en-US" sz="1600" dirty="0">
                <a:gradFill>
                  <a:gsLst>
                    <a:gs pos="2917">
                      <a:schemeClr val="tx1"/>
                    </a:gs>
                    <a:gs pos="30000">
                      <a:schemeClr val="tx1"/>
                    </a:gs>
                  </a:gsLst>
                  <a:lin ang="5400000" scaled="0"/>
                </a:gradFill>
                <a:latin typeface="Consolas" panose="020B0609020204030204" pitchFamily="49" charset="0"/>
              </a:rPr>
              <a:t>XDF</a:t>
            </a:r>
            <a:r>
              <a:rPr lang="en-US" sz="1600" dirty="0">
                <a:gradFill>
                  <a:gsLst>
                    <a:gs pos="2917">
                      <a:schemeClr val="tx1"/>
                    </a:gs>
                    <a:gs pos="30000">
                      <a:schemeClr val="tx1"/>
                    </a:gs>
                  </a:gsLst>
                  <a:lin ang="5400000" scaled="0"/>
                </a:gradFill>
                <a:latin typeface="+mj-lt"/>
              </a:rPr>
              <a:t> file format</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Deployment capabilities through the </a:t>
            </a:r>
            <a:r>
              <a:rPr lang="en-US" sz="1600" dirty="0" err="1">
                <a:gradFill>
                  <a:gsLst>
                    <a:gs pos="2917">
                      <a:schemeClr val="tx1"/>
                    </a:gs>
                    <a:gs pos="30000">
                      <a:schemeClr val="tx1"/>
                    </a:gs>
                  </a:gsLst>
                  <a:lin ang="5400000" scaled="0"/>
                </a:gradFill>
                <a:latin typeface="Consolas" panose="020B0609020204030204" pitchFamily="49" charset="0"/>
              </a:rPr>
              <a:t>mrsdeploy</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i="1" dirty="0">
                <a:gradFill>
                  <a:gsLst>
                    <a:gs pos="2917">
                      <a:schemeClr val="tx1"/>
                    </a:gs>
                    <a:gs pos="30000">
                      <a:schemeClr val="tx1"/>
                    </a:gs>
                  </a:gsLst>
                  <a:lin ang="5400000" scaled="0"/>
                </a:gradFill>
                <a:latin typeface="+mj-lt"/>
              </a:rPr>
              <a:t>Commercial support</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Available in Linux (Red Hat, CentOS), Windows, </a:t>
            </a:r>
            <a:r>
              <a:rPr lang="en-US" sz="1600" b="1" i="1" dirty="0">
                <a:gradFill>
                  <a:gsLst>
                    <a:gs pos="2917">
                      <a:schemeClr val="tx1"/>
                    </a:gs>
                    <a:gs pos="30000">
                      <a:schemeClr val="tx1"/>
                    </a:gs>
                  </a:gsLst>
                  <a:lin ang="5400000" scaled="0"/>
                </a:gradFill>
                <a:latin typeface="+mj-lt"/>
              </a:rPr>
              <a:t>SQL Server, Spark, Hadoop and Teradata</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Battle-tested Microsoft Research libraries for </a:t>
            </a:r>
            <a:r>
              <a:rPr lang="en-US" sz="1600" b="1" i="1" dirty="0">
                <a:gradFill>
                  <a:gsLst>
                    <a:gs pos="2917">
                      <a:schemeClr val="tx1"/>
                    </a:gs>
                    <a:gs pos="30000">
                      <a:schemeClr val="tx1"/>
                    </a:gs>
                  </a:gsLst>
                  <a:lin ang="5400000" scaled="0"/>
                </a:gradFill>
                <a:latin typeface="+mj-lt"/>
              </a:rPr>
              <a:t>state-of-the-art machine learning </a:t>
            </a:r>
            <a:r>
              <a:rPr lang="en-US" sz="1600" dirty="0">
                <a:gradFill>
                  <a:gsLst>
                    <a:gs pos="2917">
                      <a:schemeClr val="tx1"/>
                    </a:gs>
                    <a:gs pos="30000">
                      <a:schemeClr val="tx1"/>
                    </a:gs>
                  </a:gsLst>
                  <a:lin ang="5400000" scaled="0"/>
                </a:gradFill>
                <a:latin typeface="+mj-lt"/>
              </a:rPr>
              <a:t>with </a:t>
            </a:r>
            <a:r>
              <a:rPr lang="en-US" sz="1600" dirty="0" err="1">
                <a:gradFill>
                  <a:gsLst>
                    <a:gs pos="2917">
                      <a:schemeClr val="tx1"/>
                    </a:gs>
                    <a:gs pos="30000">
                      <a:schemeClr val="tx1"/>
                    </a:gs>
                  </a:gsLst>
                  <a:lin ang="5400000" scaled="0"/>
                </a:gradFill>
                <a:latin typeface="Consolas" panose="020B0609020204030204" pitchFamily="49" charset="0"/>
              </a:rPr>
              <a:t>MicrosoftML</a:t>
            </a:r>
            <a:endParaRPr lang="en-US" sz="1600" dirty="0">
              <a:gradFill>
                <a:gsLst>
                  <a:gs pos="2917">
                    <a:schemeClr val="tx1"/>
                  </a:gs>
                  <a:gs pos="30000">
                    <a:schemeClr val="tx1"/>
                  </a:gs>
                </a:gsLst>
                <a:lin ang="5400000" scaled="0"/>
              </a:gradFill>
              <a:latin typeface="Consolas" panose="020B0609020204030204" pitchFamily="49" charset="0"/>
            </a:endParaRP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a:lnSpc>
                <a:spcPct val="90000"/>
              </a:lnSpc>
              <a:spcAft>
                <a:spcPts val="600"/>
              </a:spcAft>
            </a:pPr>
            <a:r>
              <a:rPr lang="en-US" sz="2400" u="sng" dirty="0">
                <a:gradFill>
                  <a:gsLst>
                    <a:gs pos="2917">
                      <a:schemeClr val="tx1"/>
                    </a:gs>
                    <a:gs pos="30000">
                      <a:schemeClr val="tx1"/>
                    </a:gs>
                  </a:gsLst>
                  <a:lin ang="5400000" scaled="0"/>
                </a:gradFill>
                <a:latin typeface="+mj-lt"/>
              </a:rPr>
              <a:t>R Client</a:t>
            </a:r>
          </a:p>
          <a:p>
            <a:pPr>
              <a:lnSpc>
                <a:spcPct val="90000"/>
              </a:lnSpc>
              <a:spcAft>
                <a:spcPts val="600"/>
              </a:spcAft>
            </a:pPr>
            <a:endParaRPr lang="en-US" sz="1600" dirty="0">
              <a:gradFill>
                <a:gsLst>
                  <a:gs pos="2917">
                    <a:schemeClr val="tx1"/>
                  </a:gs>
                  <a:gs pos="30000">
                    <a:schemeClr val="tx1"/>
                  </a:gs>
                </a:gsLst>
                <a:lin ang="5400000" scaled="0"/>
              </a:gradFill>
              <a:latin typeface="+mj-lt"/>
            </a:endParaRP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High-performance analytics with the </a:t>
            </a:r>
            <a:r>
              <a:rPr lang="en-US" sz="1600" dirty="0" err="1">
                <a:gradFill>
                  <a:gsLst>
                    <a:gs pos="2917">
                      <a:schemeClr val="tx1"/>
                    </a:gs>
                    <a:gs pos="30000">
                      <a:schemeClr val="tx1"/>
                    </a:gs>
                  </a:gsLst>
                  <a:lin ang="5400000" scaled="0"/>
                </a:gradFill>
                <a:latin typeface="Consolas" panose="020B0609020204030204" pitchFamily="49" charset="0"/>
              </a:rPr>
              <a:t>RevoScaleR</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Two-threads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Deployment capabilities through the </a:t>
            </a:r>
            <a:r>
              <a:rPr lang="en-US" sz="1600" dirty="0" err="1">
                <a:gradFill>
                  <a:gsLst>
                    <a:gs pos="2917">
                      <a:schemeClr val="tx1"/>
                    </a:gs>
                    <a:gs pos="30000">
                      <a:schemeClr val="tx1"/>
                    </a:gs>
                  </a:gsLst>
                  <a:lin ang="5400000" scaled="0"/>
                </a:gradFill>
                <a:latin typeface="Consolas" panose="020B0609020204030204" pitchFamily="49" charset="0"/>
              </a:rPr>
              <a:t>mrsdeploy</a:t>
            </a:r>
            <a:r>
              <a:rPr lang="en-US" sz="1600" dirty="0">
                <a:gradFill>
                  <a:gsLst>
                    <a:gs pos="2917">
                      <a:schemeClr val="tx1"/>
                    </a:gs>
                    <a:gs pos="30000">
                      <a:schemeClr val="tx1"/>
                    </a:gs>
                  </a:gsLst>
                  <a:lin ang="5400000" scaled="0"/>
                </a:gradFill>
                <a:latin typeface="+mj-lt"/>
              </a:rPr>
              <a:t> package</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Free, windows</a:t>
            </a: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mj-lt"/>
              </a:rPr>
              <a:t>Out-of-memory, multicore, multi-node, Parallel Algorithms</a:t>
            </a:r>
          </a:p>
        </p:txBody>
      </p:sp>
    </p:spTree>
    <p:extLst>
      <p:ext uri="{BB962C8B-B14F-4D97-AF65-F5344CB8AC3E}">
        <p14:creationId xmlns:p14="http://schemas.microsoft.com/office/powerpoint/2010/main" val="57977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1"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3329968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5045744"/>
          </a:xfrm>
        </p:spPr>
        <p:txBody>
          <a:bodyPr/>
          <a:lstStyle/>
          <a:p>
            <a:pPr marL="0" indent="0">
              <a:buNone/>
            </a:pPr>
            <a:r>
              <a:rPr lang="en-US" dirty="0"/>
              <a:t>MRS extends open-source R to allow:</a:t>
            </a:r>
          </a:p>
          <a:p>
            <a:pPr lvl="1"/>
            <a:endParaRPr lang="en-US" dirty="0"/>
          </a:p>
          <a:p>
            <a:r>
              <a:rPr lang="en-US" dirty="0"/>
              <a:t>Multi-threading</a:t>
            </a:r>
          </a:p>
          <a:p>
            <a:pPr lvl="1"/>
            <a:r>
              <a:rPr lang="en-US" dirty="0"/>
              <a:t>Matrix operations, linear algebra, and many other math operations run on all available cores</a:t>
            </a:r>
          </a:p>
          <a:p>
            <a:pPr lvl="2"/>
            <a:endParaRPr lang="en-US" dirty="0"/>
          </a:p>
          <a:p>
            <a:r>
              <a:rPr lang="en-US" dirty="0"/>
              <a:t>Parallel processing</a:t>
            </a:r>
          </a:p>
          <a:p>
            <a:pPr lvl="1"/>
            <a:r>
              <a:rPr lang="en-US" dirty="0" err="1"/>
              <a:t>ScaleR</a:t>
            </a:r>
            <a:r>
              <a:rPr lang="en-US" dirty="0"/>
              <a:t> functions utilize all available resources, local or distributed</a:t>
            </a:r>
          </a:p>
          <a:p>
            <a:pPr lvl="2"/>
            <a:endParaRPr lang="en-US" dirty="0"/>
          </a:p>
          <a:p>
            <a:r>
              <a:rPr lang="en-US" dirty="0"/>
              <a:t>On-disk data storage</a:t>
            </a:r>
          </a:p>
          <a:p>
            <a:pPr lvl="1"/>
            <a:r>
              <a:rPr lang="en-US" dirty="0"/>
              <a:t>RAM limitations lifted – Break Through Your Memory Barrier!</a:t>
            </a:r>
          </a:p>
        </p:txBody>
      </p:sp>
      <p:sp>
        <p:nvSpPr>
          <p:cNvPr id="2" name="Title 1"/>
          <p:cNvSpPr>
            <a:spLocks noGrp="1"/>
          </p:cNvSpPr>
          <p:nvPr>
            <p:ph type="title"/>
          </p:nvPr>
        </p:nvSpPr>
        <p:spPr/>
        <p:txBody>
          <a:bodyPr/>
          <a:lstStyle/>
          <a:p>
            <a:r>
              <a:rPr lang="en-US" dirty="0"/>
              <a:t>Microsoft R Server</a:t>
            </a:r>
          </a:p>
        </p:txBody>
      </p:sp>
    </p:spTree>
    <p:extLst>
      <p:ext uri="{BB962C8B-B14F-4D97-AF65-F5344CB8AC3E}">
        <p14:creationId xmlns:p14="http://schemas.microsoft.com/office/powerpoint/2010/main" val="1807024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733944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225330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8348492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285</TotalTime>
  <Words>3866</Words>
  <Application>Microsoft Macintosh PowerPoint</Application>
  <PresentationFormat>Widescreen</PresentationFormat>
  <Paragraphs>661</Paragraphs>
  <Slides>38</Slides>
  <Notes>24</Notes>
  <HiddenSlides>0</HiddenSlides>
  <MMClips>1</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38</vt:i4>
      </vt:variant>
    </vt:vector>
  </HeadingPairs>
  <TitlesOfParts>
    <vt:vector size="57" baseType="lpstr">
      <vt:lpstr>Calibri</vt:lpstr>
      <vt:lpstr>Calibri Light</vt:lpstr>
      <vt:lpstr>Consolas</vt:lpstr>
      <vt:lpstr>Courier New</vt:lpstr>
      <vt:lpstr>Droid Serif</vt:lpstr>
      <vt:lpstr>MS PGothic</vt:lpstr>
      <vt:lpstr>ＭＳ Ｐゴシック</vt:lpstr>
      <vt:lpstr>Segoe Pro</vt:lpstr>
      <vt:lpstr>Segoe UI</vt:lpstr>
      <vt:lpstr>Segoe UI Black</vt:lpstr>
      <vt:lpstr>Segoe UI Light</vt:lpstr>
      <vt:lpstr>Segoe UI Semibold</vt:lpstr>
      <vt:lpstr>Segoe UI Semilight</vt:lpstr>
      <vt:lpstr>Wingdings</vt:lpstr>
      <vt:lpstr>Wingdings 3</vt:lpstr>
      <vt:lpstr>Arial</vt:lpstr>
      <vt:lpstr>ads-edu-theme</vt:lpstr>
      <vt:lpstr>2_Windows Server</vt:lpstr>
      <vt:lpstr>COLOR TEMPLATE</vt:lpstr>
      <vt:lpstr>Microsoft R Server on Spark</vt:lpstr>
      <vt:lpstr>PowerPoint Presentation</vt:lpstr>
      <vt:lpstr>R as an Interface</vt:lpstr>
      <vt:lpstr>Distributions of R</vt:lpstr>
      <vt:lpstr>R’s popularity is growing rapidly</vt:lpstr>
      <vt:lpstr>Microsoft R Server</vt:lpstr>
      <vt:lpstr>Microsoft R Server family </vt:lpstr>
      <vt:lpstr>PowerPoint Presentation</vt:lpstr>
      <vt:lpstr>PowerPoint Presentation</vt:lpstr>
      <vt:lpstr>PowerPoint Presentation</vt:lpstr>
      <vt:lpstr>Microsoft R portfolio</vt:lpstr>
      <vt:lpstr>Microsoft R Scales to Big Data for Enterprises</vt:lpstr>
      <vt:lpstr>R APIs for Spark</vt:lpstr>
      <vt:lpstr>MRS in Different Contexts</vt:lpstr>
      <vt:lpstr>MRS in Different Contexts</vt:lpstr>
      <vt:lpstr>Sharing a Spark Session</vt:lpstr>
      <vt:lpstr>Sparklyr’s Role in the Tidyverse</vt:lpstr>
      <vt:lpstr>Spark Abstractions for R</vt:lpstr>
      <vt:lpstr>How MRS Works</vt:lpstr>
      <vt:lpstr>Distributed Computing with MRS</vt:lpstr>
      <vt:lpstr>From sparklyr to MRS</vt:lpstr>
      <vt:lpstr>Available Algorithms</vt:lpstr>
      <vt:lpstr>How Does Remote Compute Context Work?</vt:lpstr>
      <vt:lpstr>Parallelized, Remote Execution Algorithms</vt:lpstr>
      <vt:lpstr>MRS’s Native Data Format: The XDF File</vt:lpstr>
      <vt:lpstr>Moving Data to Disk</vt:lpstr>
      <vt:lpstr>Importing to XDF</vt:lpstr>
      <vt:lpstr>R Server in Hadoop</vt:lpstr>
      <vt:lpstr>How Spark Works in Comparison to Hadoop</vt:lpstr>
      <vt:lpstr>R Server on Spark</vt:lpstr>
      <vt:lpstr>HDInsight + R Server: Managed Hadoop for advanced analytics  </vt:lpstr>
      <vt:lpstr>R Server HDInsight Architecture </vt:lpstr>
      <vt:lpstr>Faster data, faster results</vt:lpstr>
      <vt:lpstr>Spark v. MapReduce</vt:lpstr>
      <vt:lpstr>Performance: R Server on HDInsight Spark Scales linearly to billions of rows</vt:lpstr>
      <vt:lpstr>Performance: R Server on HDInsight Spark Spark is much faster than MapReduce and Local</vt:lpstr>
      <vt:lpstr>Using RxSpark</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17</cp:revision>
  <dcterms:created xsi:type="dcterms:W3CDTF">2017-01-20T17:24:39Z</dcterms:created>
  <dcterms:modified xsi:type="dcterms:W3CDTF">2017-06-14T05:03:02Z</dcterms:modified>
</cp:coreProperties>
</file>